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8" r:id="rId2"/>
    <p:sldId id="259" r:id="rId3"/>
    <p:sldId id="336" r:id="rId4"/>
    <p:sldId id="319" r:id="rId5"/>
    <p:sldId id="337" r:id="rId6"/>
    <p:sldId id="297" r:id="rId7"/>
    <p:sldId id="321" r:id="rId8"/>
    <p:sldId id="322" r:id="rId9"/>
    <p:sldId id="260" r:id="rId10"/>
    <p:sldId id="296" r:id="rId11"/>
    <p:sldId id="339" r:id="rId12"/>
    <p:sldId id="338" r:id="rId13"/>
    <p:sldId id="298" r:id="rId14"/>
    <p:sldId id="261" r:id="rId15"/>
    <p:sldId id="262" r:id="rId16"/>
    <p:sldId id="263" r:id="rId17"/>
    <p:sldId id="264" r:id="rId18"/>
    <p:sldId id="303" r:id="rId19"/>
    <p:sldId id="306" r:id="rId20"/>
    <p:sldId id="307" r:id="rId21"/>
    <p:sldId id="266" r:id="rId22"/>
    <p:sldId id="267" r:id="rId23"/>
    <p:sldId id="272" r:id="rId24"/>
    <p:sldId id="273" r:id="rId25"/>
    <p:sldId id="274" r:id="rId26"/>
    <p:sldId id="275" r:id="rId27"/>
    <p:sldId id="276" r:id="rId28"/>
    <p:sldId id="283" r:id="rId29"/>
    <p:sldId id="340" r:id="rId30"/>
    <p:sldId id="342" r:id="rId31"/>
    <p:sldId id="302" r:id="rId32"/>
    <p:sldId id="323" r:id="rId33"/>
    <p:sldId id="331" r:id="rId34"/>
    <p:sldId id="301" r:id="rId35"/>
    <p:sldId id="288" r:id="rId36"/>
    <p:sldId id="329" r:id="rId37"/>
    <p:sldId id="330" r:id="rId38"/>
    <p:sldId id="341" r:id="rId39"/>
    <p:sldId id="333" r:id="rId40"/>
    <p:sldId id="344" r:id="rId41"/>
    <p:sldId id="343" r:id="rId42"/>
    <p:sldId id="345" r:id="rId43"/>
    <p:sldId id="346" r:id="rId44"/>
    <p:sldId id="325" r:id="rId45"/>
    <p:sldId id="347" r:id="rId46"/>
    <p:sldId id="348" r:id="rId47"/>
    <p:sldId id="349" r:id="rId48"/>
    <p:sldId id="299" r:id="rId49"/>
    <p:sldId id="26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A3B7"/>
    <a:srgbClr val="A50021"/>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284" autoAdjust="0"/>
  </p:normalViewPr>
  <p:slideViewPr>
    <p:cSldViewPr snapToGrid="0">
      <p:cViewPr varScale="1">
        <p:scale>
          <a:sx n="98" d="100"/>
          <a:sy n="98" d="100"/>
        </p:scale>
        <p:origin x="10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A0D5F-3DA4-4534-ACEF-8E648A1688AC}" type="datetimeFigureOut">
              <a:rPr lang="en-US" smtClean="0"/>
              <a:t>11/13/2022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5EA14C-A0CE-4F37-B0E1-4AB780D6AEFE}" type="slidenum">
              <a:rPr lang="en-US" smtClean="0"/>
              <a:t>‹#›</a:t>
            </a:fld>
            <a:endParaRPr lang="en-US"/>
          </a:p>
        </p:txBody>
      </p:sp>
    </p:spTree>
    <p:extLst>
      <p:ext uri="{BB962C8B-B14F-4D97-AF65-F5344CB8AC3E}">
        <p14:creationId xmlns:p14="http://schemas.microsoft.com/office/powerpoint/2010/main" val="420264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you have been diagnosed with ADHD, drugs have shown positive effects for your quality of life.</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2</a:t>
            </a:fld>
            <a:endParaRPr lang="en-US"/>
          </a:p>
        </p:txBody>
      </p:sp>
    </p:spTree>
    <p:extLst>
      <p:ext uri="{BB962C8B-B14F-4D97-AF65-F5344CB8AC3E}">
        <p14:creationId xmlns:p14="http://schemas.microsoft.com/office/powerpoint/2010/main" val="2339647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you have been diagnosed with ADHD, drugs have shown positive effects for your quality of life.</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3</a:t>
            </a:fld>
            <a:endParaRPr lang="en-US"/>
          </a:p>
        </p:txBody>
      </p:sp>
    </p:spTree>
    <p:extLst>
      <p:ext uri="{BB962C8B-B14F-4D97-AF65-F5344CB8AC3E}">
        <p14:creationId xmlns:p14="http://schemas.microsoft.com/office/powerpoint/2010/main" val="3340727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4</a:t>
            </a:fld>
            <a:endParaRPr lang="en-US"/>
          </a:p>
        </p:txBody>
      </p:sp>
    </p:spTree>
    <p:extLst>
      <p:ext uri="{BB962C8B-B14F-4D97-AF65-F5344CB8AC3E}">
        <p14:creationId xmlns:p14="http://schemas.microsoft.com/office/powerpoint/2010/main" val="2128995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5</a:t>
            </a:fld>
            <a:endParaRPr lang="en-US"/>
          </a:p>
        </p:txBody>
      </p:sp>
    </p:spTree>
    <p:extLst>
      <p:ext uri="{BB962C8B-B14F-4D97-AF65-F5344CB8AC3E}">
        <p14:creationId xmlns:p14="http://schemas.microsoft.com/office/powerpoint/2010/main" val="407917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there can be negative consequences.  We recently legalized marijuana but we don’t know how it’s going to affect you long term.  The lab also studies alcohol because that’s been legal since before everyone in this room was born but we still don’t know how it interacts with your neurochemicals.  Some say that </a:t>
            </a:r>
            <a:r>
              <a:rPr lang="en-US" baseline="0" dirty="0" err="1" smtClean="0"/>
              <a:t>aderall</a:t>
            </a:r>
            <a:r>
              <a:rPr lang="en-US" baseline="0" dirty="0" smtClean="0"/>
              <a:t>, Ritalin, and </a:t>
            </a:r>
            <a:r>
              <a:rPr lang="en-US" baseline="0" dirty="0" err="1" smtClean="0"/>
              <a:t>strattera</a:t>
            </a:r>
            <a:r>
              <a:rPr lang="en-US" baseline="0" dirty="0" smtClean="0"/>
              <a:t> fall under the same category.</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6</a:t>
            </a:fld>
            <a:endParaRPr lang="en-US"/>
          </a:p>
        </p:txBody>
      </p:sp>
    </p:spTree>
    <p:extLst>
      <p:ext uri="{BB962C8B-B14F-4D97-AF65-F5344CB8AC3E}">
        <p14:creationId xmlns:p14="http://schemas.microsoft.com/office/powerpoint/2010/main" val="274688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 being suicide</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7</a:t>
            </a:fld>
            <a:endParaRPr lang="en-US"/>
          </a:p>
        </p:txBody>
      </p:sp>
    </p:spTree>
    <p:extLst>
      <p:ext uri="{BB962C8B-B14F-4D97-AF65-F5344CB8AC3E}">
        <p14:creationId xmlns:p14="http://schemas.microsoft.com/office/powerpoint/2010/main" val="756122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Another being abuse or dependence similar to cocaine addiction.  So it really depends on who takes these drugs and how they take them, what the effect will be.</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8</a:t>
            </a:fld>
            <a:endParaRPr lang="en-US"/>
          </a:p>
        </p:txBody>
      </p:sp>
    </p:spTree>
    <p:extLst>
      <p:ext uri="{BB962C8B-B14F-4D97-AF65-F5344CB8AC3E}">
        <p14:creationId xmlns:p14="http://schemas.microsoft.com/office/powerpoint/2010/main" val="501343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going to focus on off label cognitive enhancing use in this talk.</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9</a:t>
            </a:fld>
            <a:endParaRPr lang="en-US"/>
          </a:p>
        </p:txBody>
      </p:sp>
    </p:spTree>
    <p:extLst>
      <p:ext uri="{BB962C8B-B14F-4D97-AF65-F5344CB8AC3E}">
        <p14:creationId xmlns:p14="http://schemas.microsoft.com/office/powerpoint/2010/main" val="110405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PFC has been implicated in executive function such as attention and decision making.</a:t>
            </a:r>
          </a:p>
          <a:p>
            <a:r>
              <a:rPr lang="en-US" baseline="0" dirty="0" smtClean="0"/>
              <a:t>NE has been implicated in many of these activities.</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10</a:t>
            </a:fld>
            <a:endParaRPr lang="en-US"/>
          </a:p>
        </p:txBody>
      </p:sp>
    </p:spTree>
    <p:extLst>
      <p:ext uri="{BB962C8B-B14F-4D97-AF65-F5344CB8AC3E}">
        <p14:creationId xmlns:p14="http://schemas.microsoft.com/office/powerpoint/2010/main" val="3426952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a:t>
            </a:r>
            <a:r>
              <a:rPr lang="en-US" baseline="0" dirty="0"/>
              <a:t>the LC is shown in a human brain.  It projects throughout the entire brain as the main source of norepinephrine. </a:t>
            </a:r>
            <a:endParaRPr lang="en-US" baseline="0" dirty="0" smtClean="0"/>
          </a:p>
          <a:p>
            <a:r>
              <a:rPr lang="en-US" baseline="0" dirty="0" smtClean="0"/>
              <a:t>(Blue spot because melanin in NE cells scatters light in an unstained brain in a way that looks blue.)</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11</a:t>
            </a:fld>
            <a:endParaRPr lang="en-US"/>
          </a:p>
        </p:txBody>
      </p:sp>
    </p:spTree>
    <p:extLst>
      <p:ext uri="{BB962C8B-B14F-4D97-AF65-F5344CB8AC3E}">
        <p14:creationId xmlns:p14="http://schemas.microsoft.com/office/powerpoint/2010/main" val="716100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Projects </a:t>
            </a:r>
            <a:r>
              <a:rPr lang="en-US" baseline="0" dirty="0"/>
              <a:t>all around the brain but the circuit </a:t>
            </a:r>
            <a:r>
              <a:rPr lang="en-US" baseline="0" dirty="0" smtClean="0"/>
              <a:t>I mainly focus </a:t>
            </a:r>
            <a:r>
              <a:rPr lang="en-US" baseline="0" dirty="0"/>
              <a:t>on is the LC-PFC circuit highlighted in red.  </a:t>
            </a:r>
          </a:p>
          <a:p>
            <a:r>
              <a:rPr lang="en-US" baseline="0" dirty="0"/>
              <a:t>Potential to regulate attention and other behaviors</a:t>
            </a:r>
            <a:r>
              <a:rPr lang="en-US" baseline="0" dirty="0" smtClean="0"/>
              <a:t>.</a:t>
            </a:r>
          </a:p>
          <a:p>
            <a:r>
              <a:rPr lang="en-US" baseline="0" dirty="0" smtClean="0"/>
              <a:t>Most of the experiments I’ll go over today are regarding attention</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12</a:t>
            </a:fld>
            <a:endParaRPr lang="en-US"/>
          </a:p>
        </p:txBody>
      </p:sp>
    </p:spTree>
    <p:extLst>
      <p:ext uri="{BB962C8B-B14F-4D97-AF65-F5344CB8AC3E}">
        <p14:creationId xmlns:p14="http://schemas.microsoft.com/office/powerpoint/2010/main" val="4054297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it’s in a similar location and function in the rat brain as well.</a:t>
            </a:r>
          </a:p>
        </p:txBody>
      </p:sp>
      <p:sp>
        <p:nvSpPr>
          <p:cNvPr id="4" name="Slide Number Placeholder 3"/>
          <p:cNvSpPr>
            <a:spLocks noGrp="1"/>
          </p:cNvSpPr>
          <p:nvPr>
            <p:ph type="sldNum" sz="quarter" idx="10"/>
          </p:nvPr>
        </p:nvSpPr>
        <p:spPr/>
        <p:txBody>
          <a:bodyPr/>
          <a:lstStyle/>
          <a:p>
            <a:fld id="{A710870D-1596-474D-9FA4-701AEA38F447}" type="slidenum">
              <a:rPr lang="en-US" smtClean="0"/>
              <a:t>14</a:t>
            </a:fld>
            <a:endParaRPr lang="en-US"/>
          </a:p>
        </p:txBody>
      </p:sp>
    </p:spTree>
    <p:extLst>
      <p:ext uri="{BB962C8B-B14F-4D97-AF65-F5344CB8AC3E}">
        <p14:creationId xmlns:p14="http://schemas.microsoft.com/office/powerpoint/2010/main" val="125752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would we think that there might be sexual differences</a:t>
            </a:r>
            <a:r>
              <a:rPr lang="en-US" baseline="0" dirty="0"/>
              <a:t> in the noradrenergic regulation of attention?  Well we know that the LC is the main source of NE to the cortex including the prefrontal cortex where attention is mainly regulated.  We also know that there are sex differences in the LC itself!  </a:t>
            </a:r>
            <a:r>
              <a:rPr lang="en-US" dirty="0"/>
              <a:t>There are more cells</a:t>
            </a:r>
            <a:r>
              <a:rPr lang="en-US" baseline="0" dirty="0"/>
              <a:t> in the female LC.</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15</a:t>
            </a:fld>
            <a:endParaRPr lang="en-US"/>
          </a:p>
        </p:txBody>
      </p:sp>
    </p:spTree>
    <p:extLst>
      <p:ext uri="{BB962C8B-B14F-4D97-AF65-F5344CB8AC3E}">
        <p14:creationId xmlns:p14="http://schemas.microsoft.com/office/powerpoint/2010/main" val="3153541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Female LC’s also</a:t>
            </a:r>
            <a:r>
              <a:rPr lang="en-US" baseline="0" dirty="0"/>
              <a:t> have more complex dendritic </a:t>
            </a:r>
            <a:r>
              <a:rPr lang="en-US" baseline="0" dirty="0" err="1"/>
              <a:t>arborization</a:t>
            </a:r>
            <a:r>
              <a:rPr lang="en-US" baseline="0" dirty="0"/>
              <a:t>, so they have increased sensitivity to LC inputs than male LC’s.</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16</a:t>
            </a:fld>
            <a:endParaRPr lang="en-US"/>
          </a:p>
        </p:txBody>
      </p:sp>
    </p:spTree>
    <p:extLst>
      <p:ext uri="{BB962C8B-B14F-4D97-AF65-F5344CB8AC3E}">
        <p14:creationId xmlns:p14="http://schemas.microsoft.com/office/powerpoint/2010/main" val="3340406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really exciting because ADHD</a:t>
            </a:r>
            <a:r>
              <a:rPr lang="en-US" baseline="0" dirty="0" smtClean="0"/>
              <a:t> is diagnosed more frequently in males than in females, so if it is regulated by NE, that sex difference could be related to the sex difference in the LC.</a:t>
            </a:r>
          </a:p>
          <a:p>
            <a:r>
              <a:rPr lang="en-US" baseline="0" dirty="0" smtClean="0"/>
              <a:t>So because of the similarities across humans and Long-Evans rats, I’ve been studying sex differences in attention in Long-Evans rats and how it is regulated by NE.</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17</a:t>
            </a:fld>
            <a:endParaRPr lang="en-US"/>
          </a:p>
        </p:txBody>
      </p:sp>
    </p:spTree>
    <p:extLst>
      <p:ext uri="{BB962C8B-B14F-4D97-AF65-F5344CB8AC3E}">
        <p14:creationId xmlns:p14="http://schemas.microsoft.com/office/powerpoint/2010/main" val="1603655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if</a:t>
            </a:r>
            <a:r>
              <a:rPr lang="en-US" baseline="0" dirty="0" smtClean="0"/>
              <a:t> you’ll notice they are trying to increase the amount of NE readily available.</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19</a:t>
            </a:fld>
            <a:endParaRPr lang="en-US"/>
          </a:p>
        </p:txBody>
      </p:sp>
    </p:spTree>
    <p:extLst>
      <p:ext uri="{BB962C8B-B14F-4D97-AF65-F5344CB8AC3E}">
        <p14:creationId xmlns:p14="http://schemas.microsoft.com/office/powerpoint/2010/main" val="772869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Common hypothesis in psychology</a:t>
            </a:r>
          </a:p>
          <a:p>
            <a:r>
              <a:rPr lang="en-US" dirty="0" smtClean="0"/>
              <a:t>Think of performance as completing an exam or getting work done in the lab etc.</a:t>
            </a:r>
          </a:p>
          <a:p>
            <a:r>
              <a:rPr lang="en-US" dirty="0" smtClean="0"/>
              <a:t>Arousal can</a:t>
            </a:r>
            <a:r>
              <a:rPr lang="en-US" baseline="0" dirty="0" smtClean="0"/>
              <a:t> be</a:t>
            </a:r>
            <a:r>
              <a:rPr lang="en-US" dirty="0" smtClean="0"/>
              <a:t> your internal response to external stimulus.</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20</a:t>
            </a:fld>
            <a:endParaRPr lang="en-US"/>
          </a:p>
        </p:txBody>
      </p:sp>
    </p:spTree>
    <p:extLst>
      <p:ext uri="{BB962C8B-B14F-4D97-AF65-F5344CB8AC3E}">
        <p14:creationId xmlns:p14="http://schemas.microsoft.com/office/powerpoint/2010/main" val="1037115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a:t>
            </a:r>
            <a:r>
              <a:rPr lang="en-US" baseline="0" dirty="0"/>
              <a:t>trend in NE, (NE reuptake inhibitor) ATM, arousal, and in attention behavior.  These are extracellular recordings from dorsolateral PFC in monkeys performing a working memory task</a:t>
            </a:r>
            <a:r>
              <a:rPr lang="en-US" baseline="0" dirty="0" smtClean="0"/>
              <a:t>.  When the monkey performed optimally, they took these recordings which had optimal activity correlating with the behavior.</a:t>
            </a:r>
            <a:endParaRPr lang="en-US" baseline="0" dirty="0"/>
          </a:p>
        </p:txBody>
      </p:sp>
      <p:sp>
        <p:nvSpPr>
          <p:cNvPr id="4" name="Slide Number Placeholder 3"/>
          <p:cNvSpPr>
            <a:spLocks noGrp="1"/>
          </p:cNvSpPr>
          <p:nvPr>
            <p:ph type="sldNum" sz="quarter" idx="10"/>
          </p:nvPr>
        </p:nvSpPr>
        <p:spPr/>
        <p:txBody>
          <a:bodyPr/>
          <a:lstStyle/>
          <a:p>
            <a:fld id="{A710870D-1596-474D-9FA4-701AEA38F447}" type="slidenum">
              <a:rPr lang="en-US" smtClean="0"/>
              <a:t>21</a:t>
            </a:fld>
            <a:endParaRPr lang="en-US"/>
          </a:p>
        </p:txBody>
      </p:sp>
    </p:spTree>
    <p:extLst>
      <p:ext uri="{BB962C8B-B14F-4D97-AF65-F5344CB8AC3E}">
        <p14:creationId xmlns:p14="http://schemas.microsoft.com/office/powerpoint/2010/main" val="3223717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I measure attention in rats?</a:t>
            </a:r>
            <a:r>
              <a:rPr lang="en-US" baseline="0" dirty="0" smtClean="0"/>
              <a:t> </a:t>
            </a:r>
            <a:r>
              <a:rPr lang="en-US" dirty="0" smtClean="0"/>
              <a:t> </a:t>
            </a:r>
            <a:r>
              <a:rPr lang="en-US" dirty="0"/>
              <a:t>I trained </a:t>
            </a:r>
            <a:r>
              <a:rPr lang="en-US" dirty="0" smtClean="0"/>
              <a:t>them </a:t>
            </a:r>
            <a:r>
              <a:rPr lang="en-US" dirty="0"/>
              <a:t>in</a:t>
            </a:r>
            <a:r>
              <a:rPr lang="en-US" baseline="0" dirty="0"/>
              <a:t> a 2afc paradigm.</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23</a:t>
            </a:fld>
            <a:endParaRPr lang="en-US"/>
          </a:p>
        </p:txBody>
      </p:sp>
    </p:spTree>
    <p:extLst>
      <p:ext uri="{BB962C8B-B14F-4D97-AF65-F5344CB8AC3E}">
        <p14:creationId xmlns:p14="http://schemas.microsoft.com/office/powerpoint/2010/main" val="2148226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24</a:t>
            </a:fld>
            <a:endParaRPr lang="en-US"/>
          </a:p>
        </p:txBody>
      </p:sp>
    </p:spTree>
    <p:extLst>
      <p:ext uri="{BB962C8B-B14F-4D97-AF65-F5344CB8AC3E}">
        <p14:creationId xmlns:p14="http://schemas.microsoft.com/office/powerpoint/2010/main" val="3105312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25</a:t>
            </a:fld>
            <a:endParaRPr lang="en-US"/>
          </a:p>
        </p:txBody>
      </p:sp>
    </p:spTree>
    <p:extLst>
      <p:ext uri="{BB962C8B-B14F-4D97-AF65-F5344CB8AC3E}">
        <p14:creationId xmlns:p14="http://schemas.microsoft.com/office/powerpoint/2010/main" val="1579274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26</a:t>
            </a:fld>
            <a:endParaRPr lang="en-US"/>
          </a:p>
        </p:txBody>
      </p:sp>
    </p:spTree>
    <p:extLst>
      <p:ext uri="{BB962C8B-B14F-4D97-AF65-F5344CB8AC3E}">
        <p14:creationId xmlns:p14="http://schemas.microsoft.com/office/powerpoint/2010/main" val="2460402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not found any sex differences although it might be due to food restriction.</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28</a:t>
            </a:fld>
            <a:endParaRPr lang="en-US"/>
          </a:p>
        </p:txBody>
      </p:sp>
    </p:spTree>
    <p:extLst>
      <p:ext uri="{BB962C8B-B14F-4D97-AF65-F5344CB8AC3E}">
        <p14:creationId xmlns:p14="http://schemas.microsoft.com/office/powerpoint/2010/main" val="1775983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Behavior</a:t>
            </a:r>
            <a:r>
              <a:rPr lang="en-US" baseline="0" dirty="0" smtClean="0"/>
              <a:t> in cohorts but recordings one by one.  Timing varies by individual.</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31</a:t>
            </a:fld>
            <a:endParaRPr lang="en-US"/>
          </a:p>
        </p:txBody>
      </p:sp>
    </p:spTree>
    <p:extLst>
      <p:ext uri="{BB962C8B-B14F-4D97-AF65-F5344CB8AC3E}">
        <p14:creationId xmlns:p14="http://schemas.microsoft.com/office/powerpoint/2010/main" val="3483266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what did I find?</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32</a:t>
            </a:fld>
            <a:endParaRPr lang="en-US"/>
          </a:p>
        </p:txBody>
      </p:sp>
    </p:spTree>
    <p:extLst>
      <p:ext uri="{BB962C8B-B14F-4D97-AF65-F5344CB8AC3E}">
        <p14:creationId xmlns:p14="http://schemas.microsoft.com/office/powerpoint/2010/main" val="3263675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rats decreased their inter-trial interval lever presses.</a:t>
            </a:r>
            <a:r>
              <a:rPr lang="en-US" baseline="0" dirty="0" smtClean="0"/>
              <a:t>  This indicates a decrease in impulsive behavior.  This is probably where most of the hype for these drugs comes from.</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33</a:t>
            </a:fld>
            <a:endParaRPr lang="en-US"/>
          </a:p>
        </p:txBody>
      </p:sp>
    </p:spTree>
    <p:extLst>
      <p:ext uri="{BB962C8B-B14F-4D97-AF65-F5344CB8AC3E}">
        <p14:creationId xmlns:p14="http://schemas.microsoft.com/office/powerpoint/2010/main" val="1561655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rats decreased their inter-trial interval lever presses.</a:t>
            </a:r>
            <a:r>
              <a:rPr lang="en-US" baseline="0" dirty="0" smtClean="0"/>
              <a:t>  This indicates a decrease in impulsive behavior.  This is probably where most of the hype for these drugs comes from.</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34</a:t>
            </a:fld>
            <a:endParaRPr lang="en-US"/>
          </a:p>
        </p:txBody>
      </p:sp>
    </p:spTree>
    <p:extLst>
      <p:ext uri="{BB962C8B-B14F-4D97-AF65-F5344CB8AC3E}">
        <p14:creationId xmlns:p14="http://schemas.microsoft.com/office/powerpoint/2010/main" val="1831400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Basically all driven by the high dose in males. (cocaine)</a:t>
            </a:r>
          </a:p>
          <a:p>
            <a:r>
              <a:rPr lang="en-US" dirty="0" smtClean="0"/>
              <a:t>Overview: In males but not females, ATM decreases task engagement, </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35</a:t>
            </a:fld>
            <a:endParaRPr lang="en-US"/>
          </a:p>
        </p:txBody>
      </p:sp>
    </p:spTree>
    <p:extLst>
      <p:ext uri="{BB962C8B-B14F-4D97-AF65-F5344CB8AC3E}">
        <p14:creationId xmlns:p14="http://schemas.microsoft.com/office/powerpoint/2010/main" val="29394121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physiologically relevant doses, it’s not having any significant effect and at high doses it is detrimental, especially for males.</a:t>
            </a:r>
          </a:p>
          <a:p>
            <a:r>
              <a:rPr lang="en-US" dirty="0" smtClean="0"/>
              <a:t>increases distractibility.</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36</a:t>
            </a:fld>
            <a:endParaRPr lang="en-US"/>
          </a:p>
        </p:txBody>
      </p:sp>
    </p:spTree>
    <p:extLst>
      <p:ext uri="{BB962C8B-B14F-4D97-AF65-F5344CB8AC3E}">
        <p14:creationId xmlns:p14="http://schemas.microsoft.com/office/powerpoint/2010/main" val="40315535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decreases accuracy relative to vehicle performance.</a:t>
            </a:r>
          </a:p>
          <a:p>
            <a:r>
              <a:rPr lang="en-US" baseline="0" dirty="0" smtClean="0"/>
              <a:t>So we understand why it may seem like they are more focused, but in reality they’re not performing better.</a:t>
            </a:r>
          </a:p>
          <a:p>
            <a:r>
              <a:rPr lang="en-US" baseline="0" dirty="0" smtClean="0"/>
              <a:t>At physiologically relevant doses, it’s not having any significant effect and at high doses it is detrimental, especially for males.</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37</a:t>
            </a:fld>
            <a:endParaRPr lang="en-US"/>
          </a:p>
        </p:txBody>
      </p:sp>
    </p:spTree>
    <p:extLst>
      <p:ext uri="{BB962C8B-B14F-4D97-AF65-F5344CB8AC3E}">
        <p14:creationId xmlns:p14="http://schemas.microsoft.com/office/powerpoint/2010/main" val="4208028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Males generally go back to performing</a:t>
            </a:r>
            <a:r>
              <a:rPr lang="en-US" baseline="0" dirty="0" smtClean="0"/>
              <a:t> well after an error.</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39</a:t>
            </a:fld>
            <a:endParaRPr lang="en-US"/>
          </a:p>
        </p:txBody>
      </p:sp>
    </p:spTree>
    <p:extLst>
      <p:ext uri="{BB962C8B-B14F-4D97-AF65-F5344CB8AC3E}">
        <p14:creationId xmlns:p14="http://schemas.microsoft.com/office/powerpoint/2010/main" val="785210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Interestingly, when they get ATM the</a:t>
            </a:r>
            <a:r>
              <a:rPr lang="en-US" baseline="0" dirty="0" smtClean="0"/>
              <a:t> percentage of correct trials decreases.  Also interesting is how the distribution changes across doses.  They become more exploratory at the low and high doses but more likely to complete two incorrect trials in a row under the middle dose of ATM.</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40</a:t>
            </a:fld>
            <a:endParaRPr lang="en-US"/>
          </a:p>
        </p:txBody>
      </p:sp>
    </p:spTree>
    <p:extLst>
      <p:ext uri="{BB962C8B-B14F-4D97-AF65-F5344CB8AC3E}">
        <p14:creationId xmlns:p14="http://schemas.microsoft.com/office/powerpoint/2010/main" val="109864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Females also mainly perform</a:t>
            </a:r>
            <a:r>
              <a:rPr lang="en-US" baseline="0" dirty="0" smtClean="0"/>
              <a:t> well after they got a trial wrong.</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41</a:t>
            </a:fld>
            <a:endParaRPr lang="en-US"/>
          </a:p>
        </p:txBody>
      </p:sp>
    </p:spTree>
    <p:extLst>
      <p:ext uri="{BB962C8B-B14F-4D97-AF65-F5344CB8AC3E}">
        <p14:creationId xmlns:p14="http://schemas.microsoft.com/office/powerpoint/2010/main" val="2551769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Females</a:t>
            </a:r>
            <a:r>
              <a:rPr lang="en-US" baseline="0" dirty="0" smtClean="0"/>
              <a:t> don’t decrease their corrects with ATM like males do.  </a:t>
            </a:r>
            <a:r>
              <a:rPr lang="en-US" dirty="0" smtClean="0"/>
              <a:t>Females increase</a:t>
            </a:r>
            <a:r>
              <a:rPr lang="en-US" baseline="0" dirty="0" smtClean="0"/>
              <a:t> explore omissions and decrease </a:t>
            </a:r>
            <a:r>
              <a:rPr lang="en-US" baseline="0" dirty="0" err="1" smtClean="0"/>
              <a:t>incorrects</a:t>
            </a:r>
            <a:r>
              <a:rPr lang="en-US" baseline="0" dirty="0" smtClean="0"/>
              <a:t> after an incorrect at all doses of ATM.</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42</a:t>
            </a:fld>
            <a:endParaRPr lang="en-US"/>
          </a:p>
        </p:txBody>
      </p:sp>
    </p:spTree>
    <p:extLst>
      <p:ext uri="{BB962C8B-B14F-4D97-AF65-F5344CB8AC3E}">
        <p14:creationId xmlns:p14="http://schemas.microsoft.com/office/powerpoint/2010/main" val="159262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takes both</a:t>
            </a:r>
            <a:r>
              <a:rPr lang="en-US" baseline="0" dirty="0" smtClean="0"/>
              <a:t> males and females longer to make a correct decision than an incorrect decision.  For females it’s significant but males are very close to significance too.</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44</a:t>
            </a:fld>
            <a:endParaRPr lang="en-US"/>
          </a:p>
        </p:txBody>
      </p:sp>
    </p:spTree>
    <p:extLst>
      <p:ext uri="{BB962C8B-B14F-4D97-AF65-F5344CB8AC3E}">
        <p14:creationId xmlns:p14="http://schemas.microsoft.com/office/powerpoint/2010/main" val="2158207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Post</a:t>
            </a:r>
            <a:r>
              <a:rPr lang="en-US" baseline="0" dirty="0" smtClean="0"/>
              <a:t>-error slowing is a well characterized phenomenon.  </a:t>
            </a:r>
            <a:r>
              <a:rPr lang="en-US" dirty="0" smtClean="0"/>
              <a:t>After</a:t>
            </a:r>
            <a:r>
              <a:rPr lang="en-US" baseline="0" dirty="0" smtClean="0"/>
              <a:t> they make an error, females will take longer to make sure that it doesn’t happen again.  Males do a little but not significantly and it shows in their behavior.</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45</a:t>
            </a:fld>
            <a:endParaRPr lang="en-US"/>
          </a:p>
        </p:txBody>
      </p:sp>
    </p:spTree>
    <p:extLst>
      <p:ext uri="{BB962C8B-B14F-4D97-AF65-F5344CB8AC3E}">
        <p14:creationId xmlns:p14="http://schemas.microsoft.com/office/powerpoint/2010/main" val="4062085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Females generally learn from their mistakes and think longer on the next trial to make fewer mistakes.  Males don’t do that and females under ATM stop doing that as effectively.</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46</a:t>
            </a:fld>
            <a:endParaRPr lang="en-US"/>
          </a:p>
        </p:txBody>
      </p:sp>
    </p:spTree>
    <p:extLst>
      <p:ext uri="{BB962C8B-B14F-4D97-AF65-F5344CB8AC3E}">
        <p14:creationId xmlns:p14="http://schemas.microsoft.com/office/powerpoint/2010/main" val="7568162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already done</a:t>
            </a:r>
            <a:r>
              <a:rPr lang="en-US" baseline="0" dirty="0" smtClean="0"/>
              <a:t> a lot of these experiments but haven’t analyzed the data yet.</a:t>
            </a:r>
            <a:endParaRPr lang="en-US" dirty="0"/>
          </a:p>
        </p:txBody>
      </p:sp>
      <p:sp>
        <p:nvSpPr>
          <p:cNvPr id="4" name="Slide Number Placeholder 3"/>
          <p:cNvSpPr>
            <a:spLocks noGrp="1"/>
          </p:cNvSpPr>
          <p:nvPr>
            <p:ph type="sldNum" sz="quarter" idx="10"/>
          </p:nvPr>
        </p:nvSpPr>
        <p:spPr/>
        <p:txBody>
          <a:bodyPr/>
          <a:lstStyle/>
          <a:p>
            <a:fld id="{905EA14C-A0CE-4F37-B0E1-4AB780D6AEFE}" type="slidenum">
              <a:rPr lang="en-US" smtClean="0"/>
              <a:t>48</a:t>
            </a:fld>
            <a:endParaRPr lang="en-US"/>
          </a:p>
        </p:txBody>
      </p:sp>
    </p:spTree>
    <p:extLst>
      <p:ext uri="{BB962C8B-B14F-4D97-AF65-F5344CB8AC3E}">
        <p14:creationId xmlns:p14="http://schemas.microsoft.com/office/powerpoint/2010/main" val="922459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Kara and Ben have been incredibly helpful in collecting</a:t>
            </a:r>
            <a:r>
              <a:rPr lang="en-US" baseline="0" dirty="0" smtClean="0"/>
              <a:t> and analyzing the data presented today.</a:t>
            </a:r>
            <a:endParaRPr lang="en-US" dirty="0"/>
          </a:p>
        </p:txBody>
      </p:sp>
      <p:sp>
        <p:nvSpPr>
          <p:cNvPr id="4" name="Slide Number Placeholder 3"/>
          <p:cNvSpPr>
            <a:spLocks noGrp="1"/>
          </p:cNvSpPr>
          <p:nvPr>
            <p:ph type="sldNum" sz="quarter" idx="10"/>
          </p:nvPr>
        </p:nvSpPr>
        <p:spPr/>
        <p:txBody>
          <a:bodyPr/>
          <a:lstStyle/>
          <a:p>
            <a:fld id="{A710870D-1596-474D-9FA4-701AEA38F447}" type="slidenum">
              <a:rPr lang="en-US" smtClean="0"/>
              <a:t>49</a:t>
            </a:fld>
            <a:endParaRPr lang="en-US"/>
          </a:p>
        </p:txBody>
      </p:sp>
    </p:spTree>
    <p:extLst>
      <p:ext uri="{BB962C8B-B14F-4D97-AF65-F5344CB8AC3E}">
        <p14:creationId xmlns:p14="http://schemas.microsoft.com/office/powerpoint/2010/main" val="577588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5E6EF0-9E8F-4498-BC58-69B7C8C282A1}" type="datetimeFigureOut">
              <a:rPr lang="en-US" smtClean="0"/>
              <a:t>11/13/2022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197920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E6EF0-9E8F-4498-BC58-69B7C8C282A1}" type="datetimeFigureOut">
              <a:rPr lang="en-US" smtClean="0"/>
              <a:t>11/13/2022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2000758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D5E6EF0-9E8F-4498-BC58-69B7C8C282A1}" type="datetimeFigureOut">
              <a:rPr lang="en-US" smtClean="0"/>
              <a:t>11/13/2022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984242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5E6EF0-9E8F-4498-BC58-69B7C8C282A1}" type="datetimeFigureOut">
              <a:rPr lang="en-US" smtClean="0"/>
              <a:t>11/13/2022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101266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5E6EF0-9E8F-4498-BC58-69B7C8C282A1}" type="datetimeFigureOut">
              <a:rPr lang="en-US" smtClean="0"/>
              <a:t>11/13/2022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4092836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5E6EF0-9E8F-4498-BC58-69B7C8C282A1}" type="datetimeFigureOut">
              <a:rPr lang="en-US" smtClean="0"/>
              <a:t>11/13/2022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3622745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E6EF0-9E8F-4498-BC58-69B7C8C282A1}" type="datetimeFigureOut">
              <a:rPr lang="en-US" smtClean="0"/>
              <a:t>11/13/2022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4294756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D5E6EF0-9E8F-4498-BC58-69B7C8C282A1}" type="datetimeFigureOut">
              <a:rPr lang="en-US" smtClean="0"/>
              <a:t>11/13/2022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552877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D5E6EF0-9E8F-4498-BC58-69B7C8C282A1}" type="datetimeFigureOut">
              <a:rPr lang="en-US" smtClean="0"/>
              <a:t>11/13/2022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113910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E6EF0-9E8F-4498-BC58-69B7C8C282A1}" type="datetimeFigureOut">
              <a:rPr lang="en-US" smtClean="0"/>
              <a:t>11/13/2022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649167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E6EF0-9E8F-4498-BC58-69B7C8C282A1}" type="datetimeFigureOut">
              <a:rPr lang="en-US" smtClean="0"/>
              <a:t>11/13/2022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F0ECB-E061-4E36-8B59-A16BFC919D22}" type="slidenum">
              <a:rPr lang="en-US" smtClean="0"/>
              <a:t>‹#›</a:t>
            </a:fld>
            <a:endParaRPr lang="en-US"/>
          </a:p>
        </p:txBody>
      </p:sp>
    </p:spTree>
    <p:extLst>
      <p:ext uri="{BB962C8B-B14F-4D97-AF65-F5344CB8AC3E}">
        <p14:creationId xmlns:p14="http://schemas.microsoft.com/office/powerpoint/2010/main" val="1609250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E6EF0-9E8F-4498-BC58-69B7C8C282A1}" type="datetimeFigureOut">
              <a:rPr lang="en-US" smtClean="0"/>
              <a:t>11/13/2022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8F0ECB-E061-4E36-8B59-A16BFC919D22}" type="slidenum">
              <a:rPr lang="en-US" smtClean="0"/>
              <a:t>‹#›</a:t>
            </a:fld>
            <a:endParaRPr lang="en-US"/>
          </a:p>
        </p:txBody>
      </p:sp>
    </p:spTree>
    <p:extLst>
      <p:ext uri="{BB962C8B-B14F-4D97-AF65-F5344CB8AC3E}">
        <p14:creationId xmlns:p14="http://schemas.microsoft.com/office/powerpoint/2010/main" val="4255308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3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4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4.emf"/><Relationship Id="rId7"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42.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4.emf"/><Relationship Id="rId7" Type="http://schemas.openxmlformats.org/officeDocument/2006/relationships/image" Target="../media/image39.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8.emf"/><Relationship Id="rId11" Type="http://schemas.openxmlformats.org/officeDocument/2006/relationships/image" Target="../media/image35.png"/><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emf"/><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39.xml"/><Relationship Id="rId16"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321" y="1955426"/>
            <a:ext cx="5176059" cy="3882044"/>
          </a:xfrm>
          <a:prstGeom prst="rect">
            <a:avLst/>
          </a:prstGeom>
        </p:spPr>
      </p:pic>
      <p:sp>
        <p:nvSpPr>
          <p:cNvPr id="2" name="Title 1"/>
          <p:cNvSpPr>
            <a:spLocks noGrp="1"/>
          </p:cNvSpPr>
          <p:nvPr>
            <p:ph type="ctrTitle"/>
          </p:nvPr>
        </p:nvSpPr>
        <p:spPr>
          <a:xfrm>
            <a:off x="2155948" y="352358"/>
            <a:ext cx="7774803" cy="1528762"/>
          </a:xfrm>
        </p:spPr>
        <p:txBody>
          <a:bodyPr>
            <a:normAutofit fontScale="90000"/>
          </a:bodyPr>
          <a:lstStyle/>
          <a:p>
            <a:r>
              <a:rPr lang="en-US" dirty="0" smtClean="0"/>
              <a:t>Will taking Strattera Make Me a Better Scientist?</a:t>
            </a:r>
            <a:endParaRPr lang="en-US" dirty="0"/>
          </a:p>
        </p:txBody>
      </p:sp>
      <p:sp>
        <p:nvSpPr>
          <p:cNvPr id="3" name="Subtitle 2"/>
          <p:cNvSpPr>
            <a:spLocks noGrp="1"/>
          </p:cNvSpPr>
          <p:nvPr>
            <p:ph type="subTitle" idx="1"/>
          </p:nvPr>
        </p:nvSpPr>
        <p:spPr>
          <a:xfrm>
            <a:off x="1681942" y="5472921"/>
            <a:ext cx="9144000" cy="1655762"/>
          </a:xfrm>
        </p:spPr>
        <p:txBody>
          <a:bodyPr/>
          <a:lstStyle/>
          <a:p>
            <a:r>
              <a:rPr lang="en-US" dirty="0"/>
              <a:t>A study in rats</a:t>
            </a:r>
          </a:p>
        </p:txBody>
      </p:sp>
      <p:sp>
        <p:nvSpPr>
          <p:cNvPr id="21" name="Rectangle 20"/>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2" name="Rectangle 21"/>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7" name="Rectangle 26"/>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278853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good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0" name="Rectangle 39"/>
          <p:cNvSpPr/>
          <p:nvPr/>
        </p:nvSpPr>
        <p:spPr>
          <a:xfrm>
            <a:off x="838200" y="1414981"/>
            <a:ext cx="10515600" cy="830997"/>
          </a:xfrm>
          <a:prstGeom prst="rect">
            <a:avLst/>
          </a:prstGeom>
          <a:solidFill>
            <a:schemeClr val="accent1">
              <a:lumMod val="40000"/>
              <a:lumOff val="60000"/>
            </a:schemeClr>
          </a:solidFill>
        </p:spPr>
        <p:txBody>
          <a:bodyPr wrap="square">
            <a:spAutoFit/>
          </a:bodyPr>
          <a:lstStyle/>
          <a:p>
            <a:pPr lvl="1"/>
            <a:r>
              <a:rPr lang="en-US" sz="2400" dirty="0">
                <a:solidFill>
                  <a:prstClr val="black"/>
                </a:solidFill>
              </a:rPr>
              <a:t>"Once-daily administration of </a:t>
            </a:r>
            <a:r>
              <a:rPr lang="en-US" sz="2400" dirty="0" err="1">
                <a:solidFill>
                  <a:prstClr val="black"/>
                </a:solidFill>
              </a:rPr>
              <a:t>atomoxetine</a:t>
            </a:r>
            <a:r>
              <a:rPr lang="en-US" sz="2400" dirty="0">
                <a:solidFill>
                  <a:prstClr val="black"/>
                </a:solidFill>
              </a:rPr>
              <a:t> is an effective treatment for children and adolescents with ADHD.” –Michelson et al., 2002</a:t>
            </a:r>
          </a:p>
        </p:txBody>
      </p:sp>
      <p:sp>
        <p:nvSpPr>
          <p:cNvPr id="42" name="Rectangle 41"/>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43" name="Rectangle 42"/>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44" name="Rectangle 43"/>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4252486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good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0" name="Rectangle 39"/>
          <p:cNvSpPr/>
          <p:nvPr/>
        </p:nvSpPr>
        <p:spPr>
          <a:xfrm>
            <a:off x="838200" y="1414981"/>
            <a:ext cx="10515600" cy="830997"/>
          </a:xfrm>
          <a:prstGeom prst="rect">
            <a:avLst/>
          </a:prstGeom>
          <a:solidFill>
            <a:schemeClr val="accent1">
              <a:lumMod val="40000"/>
              <a:lumOff val="60000"/>
            </a:schemeClr>
          </a:solidFill>
        </p:spPr>
        <p:txBody>
          <a:bodyPr wrap="square">
            <a:spAutoFit/>
          </a:bodyPr>
          <a:lstStyle/>
          <a:p>
            <a:pPr lvl="1"/>
            <a:r>
              <a:rPr lang="en-US" sz="2400" dirty="0">
                <a:solidFill>
                  <a:prstClr val="black"/>
                </a:solidFill>
              </a:rPr>
              <a:t>"Once-daily administration of </a:t>
            </a:r>
            <a:r>
              <a:rPr lang="en-US" sz="2400" dirty="0" err="1">
                <a:solidFill>
                  <a:prstClr val="black"/>
                </a:solidFill>
              </a:rPr>
              <a:t>atomoxetine</a:t>
            </a:r>
            <a:r>
              <a:rPr lang="en-US" sz="2400" dirty="0">
                <a:solidFill>
                  <a:prstClr val="black"/>
                </a:solidFill>
              </a:rPr>
              <a:t> is an effective treatment for children and adolescents with ADHD.” –Michelson et al., 2002</a:t>
            </a:r>
          </a:p>
        </p:txBody>
      </p:sp>
      <p:sp>
        <p:nvSpPr>
          <p:cNvPr id="42" name="Rectangle 41"/>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43" name="Rectangle 42"/>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44" name="Rectangle 43"/>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38" name="Content Placeholder 37"/>
          <p:cNvSpPr txBox="1">
            <a:spLocks/>
          </p:cNvSpPr>
          <p:nvPr/>
        </p:nvSpPr>
        <p:spPr>
          <a:xfrm>
            <a:off x="5628716" y="5518634"/>
            <a:ext cx="6486504" cy="1171428"/>
          </a:xfrm>
          <a:prstGeom prst="rect">
            <a:avLst/>
          </a:prstGeom>
          <a:solidFill>
            <a:srgbClr val="CC99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mtClean="0"/>
              <a:t>“When administered at the appropriate dose, atomoxetine is generally an effective ADHD treatment.” –Bushe and Savill, 2014</a:t>
            </a:r>
          </a:p>
          <a:p>
            <a:pPr marL="914400" lvl="2" indent="0">
              <a:buFont typeface="Arial" panose="020B0604020202020204" pitchFamily="34" charset="0"/>
              <a:buNone/>
            </a:pPr>
            <a:endParaRPr lang="en-US" dirty="0" smtClean="0"/>
          </a:p>
        </p:txBody>
      </p:sp>
    </p:spTree>
    <p:extLst>
      <p:ext uri="{BB962C8B-B14F-4D97-AF65-F5344CB8AC3E}">
        <p14:creationId xmlns:p14="http://schemas.microsoft.com/office/powerpoint/2010/main" val="1485385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good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0" name="Rectangle 39"/>
          <p:cNvSpPr/>
          <p:nvPr/>
        </p:nvSpPr>
        <p:spPr>
          <a:xfrm>
            <a:off x="838200" y="1414981"/>
            <a:ext cx="10515600" cy="830997"/>
          </a:xfrm>
          <a:prstGeom prst="rect">
            <a:avLst/>
          </a:prstGeom>
          <a:solidFill>
            <a:schemeClr val="accent1">
              <a:lumMod val="40000"/>
              <a:lumOff val="60000"/>
            </a:schemeClr>
          </a:solidFill>
        </p:spPr>
        <p:txBody>
          <a:bodyPr wrap="square">
            <a:spAutoFit/>
          </a:bodyPr>
          <a:lstStyle/>
          <a:p>
            <a:pPr lvl="1"/>
            <a:r>
              <a:rPr lang="en-US" sz="2400" dirty="0">
                <a:solidFill>
                  <a:prstClr val="black"/>
                </a:solidFill>
              </a:rPr>
              <a:t>"Once-daily administration of </a:t>
            </a:r>
            <a:r>
              <a:rPr lang="en-US" sz="2400" dirty="0" err="1">
                <a:solidFill>
                  <a:prstClr val="black"/>
                </a:solidFill>
              </a:rPr>
              <a:t>atomoxetine</a:t>
            </a:r>
            <a:r>
              <a:rPr lang="en-US" sz="2400" dirty="0">
                <a:solidFill>
                  <a:prstClr val="black"/>
                </a:solidFill>
              </a:rPr>
              <a:t> is an effective treatment for children and adolescents with ADHD.” –Michelson et al., 2002</a:t>
            </a:r>
          </a:p>
        </p:txBody>
      </p:sp>
      <p:sp>
        <p:nvSpPr>
          <p:cNvPr id="37" name="Content Placeholder 37"/>
          <p:cNvSpPr>
            <a:spLocks noGrp="1"/>
          </p:cNvSpPr>
          <p:nvPr>
            <p:ph idx="1"/>
          </p:nvPr>
        </p:nvSpPr>
        <p:spPr>
          <a:xfrm>
            <a:off x="5628716" y="5518634"/>
            <a:ext cx="6486504" cy="1171428"/>
          </a:xfrm>
          <a:solidFill>
            <a:srgbClr val="CC99FF"/>
          </a:solidFill>
        </p:spPr>
        <p:txBody>
          <a:bodyPr>
            <a:normAutofit/>
          </a:bodyPr>
          <a:lstStyle/>
          <a:p>
            <a:pPr marL="457200" lvl="1" indent="0">
              <a:buNone/>
            </a:pPr>
            <a:r>
              <a:rPr lang="en-US" dirty="0" smtClean="0"/>
              <a:t>“When </a:t>
            </a:r>
            <a:r>
              <a:rPr lang="en-US" dirty="0"/>
              <a:t>administered at the appropriate dose, </a:t>
            </a:r>
            <a:r>
              <a:rPr lang="en-US" dirty="0" err="1" smtClean="0"/>
              <a:t>atomoxetine</a:t>
            </a:r>
            <a:r>
              <a:rPr lang="en-US" dirty="0" smtClean="0"/>
              <a:t> </a:t>
            </a:r>
            <a:r>
              <a:rPr lang="en-US" dirty="0"/>
              <a:t>is generally an effective ADHD </a:t>
            </a:r>
            <a:r>
              <a:rPr lang="en-US" dirty="0" smtClean="0"/>
              <a:t>treatment.” –</a:t>
            </a:r>
            <a:r>
              <a:rPr lang="en-US" dirty="0" err="1" smtClean="0"/>
              <a:t>Bushe</a:t>
            </a:r>
            <a:r>
              <a:rPr lang="en-US" dirty="0" smtClean="0"/>
              <a:t> and </a:t>
            </a:r>
            <a:r>
              <a:rPr lang="en-US" dirty="0" err="1" smtClean="0"/>
              <a:t>Savill</a:t>
            </a:r>
            <a:r>
              <a:rPr lang="en-US" dirty="0" smtClean="0"/>
              <a:t>, 2014</a:t>
            </a:r>
          </a:p>
          <a:p>
            <a:pPr marL="914400" lvl="2" indent="0">
              <a:buNone/>
            </a:pPr>
            <a:endParaRPr lang="en-US" dirty="0" smtClean="0"/>
          </a:p>
        </p:txBody>
      </p:sp>
      <p:sp>
        <p:nvSpPr>
          <p:cNvPr id="39" name="Rectangle 3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41" name="Rectangle 40"/>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42" name="Rectangle 41"/>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3" name="Rectangle 42"/>
          <p:cNvSpPr/>
          <p:nvPr/>
        </p:nvSpPr>
        <p:spPr>
          <a:xfrm>
            <a:off x="3785191" y="2358812"/>
            <a:ext cx="8100753" cy="3046988"/>
          </a:xfrm>
          <a:prstGeom prst="rect">
            <a:avLst/>
          </a:prstGeom>
          <a:solidFill>
            <a:schemeClr val="accent6">
              <a:lumMod val="40000"/>
              <a:lumOff val="60000"/>
            </a:schemeClr>
          </a:solidFill>
        </p:spPr>
        <p:txBody>
          <a:bodyPr wrap="square">
            <a:spAutoFit/>
          </a:bodyPr>
          <a:lstStyle/>
          <a:p>
            <a:pPr lvl="1"/>
            <a:r>
              <a:rPr lang="en-US" sz="2400" dirty="0"/>
              <a:t>“</a:t>
            </a:r>
            <a:r>
              <a:rPr lang="en-US" sz="2400" dirty="0" smtClean="0"/>
              <a:t>Methylphenidate-induced </a:t>
            </a:r>
            <a:r>
              <a:rPr lang="en-US" sz="2400" dirty="0"/>
              <a:t>elevation of </a:t>
            </a:r>
            <a:r>
              <a:rPr lang="en-US" sz="2400" dirty="0" smtClean="0"/>
              <a:t>norepinephrine </a:t>
            </a:r>
            <a:r>
              <a:rPr lang="en-US" sz="2400" dirty="0"/>
              <a:t>neurotransmission enhances sensory processing of behaviorally relevant stimuli.” “Psychostimulant drug actions across the many brain networks that are subject to modulation by </a:t>
            </a:r>
            <a:r>
              <a:rPr lang="en-US" sz="2400" dirty="0" smtClean="0"/>
              <a:t>locus coeruleus </a:t>
            </a:r>
            <a:r>
              <a:rPr lang="en-US" sz="2400" dirty="0"/>
              <a:t>activation and </a:t>
            </a:r>
            <a:r>
              <a:rPr lang="en-US" sz="2400" dirty="0" smtClean="0"/>
              <a:t>norepinephrine </a:t>
            </a:r>
            <a:r>
              <a:rPr lang="en-US" sz="2400" dirty="0"/>
              <a:t>release are capable of improving cognitive function, bettering athletic performance, and enhancing social interactions.” –Navarra and Waterhouse, 2019</a:t>
            </a:r>
          </a:p>
        </p:txBody>
      </p:sp>
    </p:spTree>
    <p:extLst>
      <p:ext uri="{BB962C8B-B14F-4D97-AF65-F5344CB8AC3E}">
        <p14:creationId xmlns:p14="http://schemas.microsoft.com/office/powerpoint/2010/main" val="42437717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good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0" name="Rectangle 39"/>
          <p:cNvSpPr/>
          <p:nvPr/>
        </p:nvSpPr>
        <p:spPr>
          <a:xfrm>
            <a:off x="838200" y="1414981"/>
            <a:ext cx="10515600" cy="830997"/>
          </a:xfrm>
          <a:prstGeom prst="rect">
            <a:avLst/>
          </a:prstGeom>
          <a:solidFill>
            <a:schemeClr val="accent1">
              <a:lumMod val="40000"/>
              <a:lumOff val="60000"/>
            </a:schemeClr>
          </a:solidFill>
        </p:spPr>
        <p:txBody>
          <a:bodyPr wrap="square">
            <a:spAutoFit/>
          </a:bodyPr>
          <a:lstStyle/>
          <a:p>
            <a:pPr lvl="1"/>
            <a:r>
              <a:rPr lang="en-US" sz="2400" dirty="0">
                <a:solidFill>
                  <a:prstClr val="black"/>
                </a:solidFill>
              </a:rPr>
              <a:t>"Once-daily administration of </a:t>
            </a:r>
            <a:r>
              <a:rPr lang="en-US" sz="2400" dirty="0" err="1">
                <a:solidFill>
                  <a:prstClr val="black"/>
                </a:solidFill>
              </a:rPr>
              <a:t>atomoxetine</a:t>
            </a:r>
            <a:r>
              <a:rPr lang="en-US" sz="2400" dirty="0">
                <a:solidFill>
                  <a:prstClr val="black"/>
                </a:solidFill>
              </a:rPr>
              <a:t> is an effective treatment for children and adolescents with ADHD.” –Michelson et al., 2002</a:t>
            </a:r>
          </a:p>
        </p:txBody>
      </p:sp>
      <p:sp>
        <p:nvSpPr>
          <p:cNvPr id="37" name="Content Placeholder 37"/>
          <p:cNvSpPr>
            <a:spLocks noGrp="1"/>
          </p:cNvSpPr>
          <p:nvPr>
            <p:ph idx="1"/>
          </p:nvPr>
        </p:nvSpPr>
        <p:spPr>
          <a:xfrm>
            <a:off x="5628716" y="5518634"/>
            <a:ext cx="6486504" cy="1171428"/>
          </a:xfrm>
          <a:solidFill>
            <a:srgbClr val="CC99FF"/>
          </a:solidFill>
        </p:spPr>
        <p:txBody>
          <a:bodyPr>
            <a:normAutofit/>
          </a:bodyPr>
          <a:lstStyle/>
          <a:p>
            <a:pPr marL="457200" lvl="1" indent="0">
              <a:buNone/>
            </a:pPr>
            <a:r>
              <a:rPr lang="en-US" dirty="0" smtClean="0"/>
              <a:t>“When </a:t>
            </a:r>
            <a:r>
              <a:rPr lang="en-US" dirty="0"/>
              <a:t>administered at the appropriate dose, </a:t>
            </a:r>
            <a:r>
              <a:rPr lang="en-US" dirty="0" err="1" smtClean="0"/>
              <a:t>atomoxetine</a:t>
            </a:r>
            <a:r>
              <a:rPr lang="en-US" dirty="0" smtClean="0"/>
              <a:t> </a:t>
            </a:r>
            <a:r>
              <a:rPr lang="en-US" dirty="0"/>
              <a:t>is generally an effective ADHD </a:t>
            </a:r>
            <a:r>
              <a:rPr lang="en-US" dirty="0" smtClean="0"/>
              <a:t>treatment.” –</a:t>
            </a:r>
            <a:r>
              <a:rPr lang="en-US" dirty="0" err="1" smtClean="0"/>
              <a:t>Bushe</a:t>
            </a:r>
            <a:r>
              <a:rPr lang="en-US" dirty="0" smtClean="0"/>
              <a:t> and </a:t>
            </a:r>
            <a:r>
              <a:rPr lang="en-US" dirty="0" err="1" smtClean="0"/>
              <a:t>Savill</a:t>
            </a:r>
            <a:r>
              <a:rPr lang="en-US" dirty="0" smtClean="0"/>
              <a:t>, 2014</a:t>
            </a:r>
          </a:p>
          <a:p>
            <a:pPr marL="914400" lvl="2" indent="0">
              <a:buNone/>
            </a:pPr>
            <a:endParaRPr lang="en-US" dirty="0" smtClean="0"/>
          </a:p>
        </p:txBody>
      </p:sp>
      <p:sp>
        <p:nvSpPr>
          <p:cNvPr id="39" name="Rectangle 3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41" name="Rectangle 40"/>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42" name="Rectangle 41"/>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3" name="Rectangle 42"/>
          <p:cNvSpPr/>
          <p:nvPr/>
        </p:nvSpPr>
        <p:spPr>
          <a:xfrm>
            <a:off x="3785191" y="2358812"/>
            <a:ext cx="8100753" cy="3046988"/>
          </a:xfrm>
          <a:prstGeom prst="rect">
            <a:avLst/>
          </a:prstGeom>
          <a:solidFill>
            <a:schemeClr val="accent6">
              <a:lumMod val="40000"/>
              <a:lumOff val="60000"/>
            </a:schemeClr>
          </a:solidFill>
        </p:spPr>
        <p:txBody>
          <a:bodyPr wrap="square">
            <a:spAutoFit/>
          </a:bodyPr>
          <a:lstStyle/>
          <a:p>
            <a:pPr lvl="1"/>
            <a:r>
              <a:rPr lang="en-US" sz="2400" dirty="0"/>
              <a:t>“</a:t>
            </a:r>
            <a:r>
              <a:rPr lang="en-US" sz="2400" dirty="0" smtClean="0"/>
              <a:t>Methylphenidate-induced </a:t>
            </a:r>
            <a:r>
              <a:rPr lang="en-US" sz="2400" dirty="0"/>
              <a:t>elevation of </a:t>
            </a:r>
            <a:r>
              <a:rPr lang="en-US" sz="2400" dirty="0" smtClean="0"/>
              <a:t>norepinephrine </a:t>
            </a:r>
            <a:r>
              <a:rPr lang="en-US" sz="2400" dirty="0"/>
              <a:t>neurotransmission enhances sensory processing of behaviorally relevant stimuli.” “Psychostimulant drug actions across the many brain networks that are subject to modulation by </a:t>
            </a:r>
            <a:r>
              <a:rPr lang="en-US" sz="2400" dirty="0" smtClean="0"/>
              <a:t>locus coeruleus </a:t>
            </a:r>
            <a:r>
              <a:rPr lang="en-US" sz="2400" dirty="0"/>
              <a:t>activation and </a:t>
            </a:r>
            <a:r>
              <a:rPr lang="en-US" sz="2400" dirty="0" smtClean="0"/>
              <a:t>norepinephrine </a:t>
            </a:r>
            <a:r>
              <a:rPr lang="en-US" sz="2400" dirty="0"/>
              <a:t>release are capable of improving cognitive function, bettering athletic performance, and enhancing social interactions.” –Navarra and Waterhouse, 2019</a:t>
            </a:r>
          </a:p>
        </p:txBody>
      </p:sp>
      <p:sp>
        <p:nvSpPr>
          <p:cNvPr id="38" name="Rectangle 37"/>
          <p:cNvSpPr/>
          <p:nvPr/>
        </p:nvSpPr>
        <p:spPr>
          <a:xfrm>
            <a:off x="166576" y="2532077"/>
            <a:ext cx="3939912" cy="4154984"/>
          </a:xfrm>
          <a:prstGeom prst="rect">
            <a:avLst/>
          </a:prstGeom>
          <a:solidFill>
            <a:schemeClr val="accent4">
              <a:lumMod val="40000"/>
              <a:lumOff val="60000"/>
            </a:schemeClr>
          </a:solidFill>
        </p:spPr>
        <p:txBody>
          <a:bodyPr wrap="square">
            <a:spAutoFit/>
          </a:bodyPr>
          <a:lstStyle/>
          <a:p>
            <a:pPr lvl="1"/>
            <a:r>
              <a:rPr lang="en-US" sz="2400" dirty="0"/>
              <a:t>“Results obtained indicate that the behavioral-calming and cognition-enhancing actions of low-dose psychostimulants involve a selective enhancement in the signal processing abilities of </a:t>
            </a:r>
            <a:r>
              <a:rPr lang="en-US" sz="2400" dirty="0" smtClean="0"/>
              <a:t>prefrontal cortex </a:t>
            </a:r>
            <a:r>
              <a:rPr lang="en-US" sz="2400" dirty="0"/>
              <a:t>neurons.” –</a:t>
            </a:r>
            <a:r>
              <a:rPr lang="en-US" sz="2400" dirty="0" err="1"/>
              <a:t>Devilbliss</a:t>
            </a:r>
            <a:r>
              <a:rPr lang="en-US" sz="2400" dirty="0"/>
              <a:t> and </a:t>
            </a:r>
            <a:r>
              <a:rPr lang="en-US" sz="2400" dirty="0" err="1"/>
              <a:t>Berridge</a:t>
            </a:r>
            <a:r>
              <a:rPr lang="en-US" sz="2400" dirty="0"/>
              <a:t>, 2008</a:t>
            </a:r>
          </a:p>
        </p:txBody>
      </p:sp>
    </p:spTree>
    <p:extLst>
      <p:ext uri="{BB962C8B-B14F-4D97-AF65-F5344CB8AC3E}">
        <p14:creationId xmlns:p14="http://schemas.microsoft.com/office/powerpoint/2010/main" val="2274046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bad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 name="Rectangle 2"/>
          <p:cNvSpPr/>
          <p:nvPr/>
        </p:nvSpPr>
        <p:spPr>
          <a:xfrm>
            <a:off x="347814" y="1339172"/>
            <a:ext cx="6446874" cy="3416320"/>
          </a:xfrm>
          <a:prstGeom prst="rect">
            <a:avLst/>
          </a:prstGeom>
          <a:solidFill>
            <a:schemeClr val="accent2">
              <a:lumMod val="40000"/>
              <a:lumOff val="60000"/>
            </a:schemeClr>
          </a:solidFill>
        </p:spPr>
        <p:txBody>
          <a:bodyPr wrap="square">
            <a:spAutoFit/>
          </a:bodyPr>
          <a:lstStyle/>
          <a:p>
            <a:pPr lvl="1"/>
            <a:r>
              <a:rPr lang="en-US" sz="2400" dirty="0"/>
              <a:t>“We should welcome new methods of improving our brain function and doing it with pills is no more morally objectionable than eating right or getting a good night sleep. Safe and effective cognitive enhancers will benefit both the individual and society. But it would also be foolish to ignore problems that such use of cognitive enhance drug could create or exacerbate.” -Greely et al., 2008</a:t>
            </a:r>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9" name="Rectangle 38"/>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40" name="Rectangle 39"/>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917370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bad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 name="Rectangle 2"/>
          <p:cNvSpPr/>
          <p:nvPr/>
        </p:nvSpPr>
        <p:spPr>
          <a:xfrm>
            <a:off x="347814" y="1339172"/>
            <a:ext cx="6446874" cy="3416320"/>
          </a:xfrm>
          <a:prstGeom prst="rect">
            <a:avLst/>
          </a:prstGeom>
          <a:solidFill>
            <a:schemeClr val="accent2">
              <a:lumMod val="40000"/>
              <a:lumOff val="60000"/>
            </a:schemeClr>
          </a:solidFill>
        </p:spPr>
        <p:txBody>
          <a:bodyPr wrap="square">
            <a:spAutoFit/>
          </a:bodyPr>
          <a:lstStyle/>
          <a:p>
            <a:pPr lvl="1"/>
            <a:r>
              <a:rPr lang="en-US" sz="2400" dirty="0"/>
              <a:t>“We should welcome new methods of improving our brain function and doing it with pills is no more morally objectionable than eating right or getting a good night sleep. Safe and effective cognitive enhancers will benefit both the individual and society. But it would also be foolish to ignore problems that such use of cognitive enhance drug could create or exacerbate.” -Greely et al., 2008</a:t>
            </a:r>
          </a:p>
        </p:txBody>
      </p:sp>
      <p:sp>
        <p:nvSpPr>
          <p:cNvPr id="4" name="Rectangle 3"/>
          <p:cNvSpPr/>
          <p:nvPr/>
        </p:nvSpPr>
        <p:spPr>
          <a:xfrm>
            <a:off x="5133110" y="4987521"/>
            <a:ext cx="6096000" cy="1569660"/>
          </a:xfrm>
          <a:prstGeom prst="rect">
            <a:avLst/>
          </a:prstGeom>
          <a:solidFill>
            <a:srgbClr val="FFC000"/>
          </a:solidFill>
        </p:spPr>
        <p:txBody>
          <a:bodyPr>
            <a:spAutoFit/>
          </a:bodyPr>
          <a:lstStyle/>
          <a:p>
            <a:r>
              <a:rPr lang="en-US" sz="2400" dirty="0" smtClean="0">
                <a:solidFill>
                  <a:srgbClr val="000000"/>
                </a:solidFill>
              </a:rPr>
              <a:t>“A </a:t>
            </a:r>
            <a:r>
              <a:rPr lang="en-US" sz="2400" dirty="0">
                <a:solidFill>
                  <a:srgbClr val="000000"/>
                </a:solidFill>
              </a:rPr>
              <a:t>meta-analysis showing that </a:t>
            </a:r>
            <a:r>
              <a:rPr lang="en-US" sz="2400" dirty="0" err="1">
                <a:solidFill>
                  <a:srgbClr val="000000"/>
                </a:solidFill>
              </a:rPr>
              <a:t>atomoxetine</a:t>
            </a:r>
            <a:r>
              <a:rPr lang="en-US" sz="2400" dirty="0">
                <a:solidFill>
                  <a:srgbClr val="000000"/>
                </a:solidFill>
              </a:rPr>
              <a:t> is associated with a significantly higher incidence of suicidal ideation than placebo</a:t>
            </a:r>
            <a:r>
              <a:rPr lang="en-US" sz="2400" dirty="0" smtClean="0">
                <a:solidFill>
                  <a:srgbClr val="000000"/>
                </a:solidFill>
              </a:rPr>
              <a:t>.” –</a:t>
            </a:r>
            <a:r>
              <a:rPr lang="en-US" sz="2400" dirty="0" err="1" smtClean="0">
                <a:solidFill>
                  <a:srgbClr val="000000"/>
                </a:solidFill>
              </a:rPr>
              <a:t>Garnock</a:t>
            </a:r>
            <a:r>
              <a:rPr lang="en-US" sz="2400" dirty="0" smtClean="0">
                <a:solidFill>
                  <a:srgbClr val="000000"/>
                </a:solidFill>
              </a:rPr>
              <a:t>-Jones and Keating, 2009</a:t>
            </a:r>
            <a:endParaRPr lang="en-US" sz="2400" dirty="0"/>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8" name="Rectangle 3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9" name="Rectangle 3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798469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are bad </a:t>
            </a:r>
            <a:r>
              <a:rPr lang="en-US" dirty="0" smtClean="0">
                <a:sym typeface="Wingdings" panose="05000000000000000000" pitchFamily="2" charset="2"/>
              </a:rPr>
              <a:t></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 name="Rectangle 2"/>
          <p:cNvSpPr/>
          <p:nvPr/>
        </p:nvSpPr>
        <p:spPr>
          <a:xfrm>
            <a:off x="347814" y="1339172"/>
            <a:ext cx="6446874" cy="3416320"/>
          </a:xfrm>
          <a:prstGeom prst="rect">
            <a:avLst/>
          </a:prstGeom>
          <a:solidFill>
            <a:schemeClr val="accent2">
              <a:lumMod val="40000"/>
              <a:lumOff val="60000"/>
            </a:schemeClr>
          </a:solidFill>
        </p:spPr>
        <p:txBody>
          <a:bodyPr wrap="square">
            <a:spAutoFit/>
          </a:bodyPr>
          <a:lstStyle/>
          <a:p>
            <a:pPr lvl="1"/>
            <a:r>
              <a:rPr lang="en-US" sz="2400" dirty="0"/>
              <a:t>“We should welcome new methods of improving our brain function and doing it with pills is no more morally objectionable than eating right or getting a good night sleep. Safe and effective cognitive enhancers will benefit both the individual and society. But it would also be foolish to ignore problems that such use of cognitive enhance drug could create or exacerbate.” -Greely et al., 2008</a:t>
            </a:r>
          </a:p>
        </p:txBody>
      </p:sp>
      <p:sp>
        <p:nvSpPr>
          <p:cNvPr id="4" name="Rectangle 3"/>
          <p:cNvSpPr/>
          <p:nvPr/>
        </p:nvSpPr>
        <p:spPr>
          <a:xfrm>
            <a:off x="5133110" y="4987521"/>
            <a:ext cx="6096000" cy="1569660"/>
          </a:xfrm>
          <a:prstGeom prst="rect">
            <a:avLst/>
          </a:prstGeom>
          <a:solidFill>
            <a:srgbClr val="FFC000"/>
          </a:solidFill>
        </p:spPr>
        <p:txBody>
          <a:bodyPr>
            <a:spAutoFit/>
          </a:bodyPr>
          <a:lstStyle/>
          <a:p>
            <a:r>
              <a:rPr lang="en-US" sz="2400" dirty="0" smtClean="0">
                <a:solidFill>
                  <a:srgbClr val="000000"/>
                </a:solidFill>
              </a:rPr>
              <a:t>“A </a:t>
            </a:r>
            <a:r>
              <a:rPr lang="en-US" sz="2400" dirty="0">
                <a:solidFill>
                  <a:srgbClr val="000000"/>
                </a:solidFill>
              </a:rPr>
              <a:t>meta-analysis showing that </a:t>
            </a:r>
            <a:r>
              <a:rPr lang="en-US" sz="2400" dirty="0" err="1">
                <a:solidFill>
                  <a:srgbClr val="000000"/>
                </a:solidFill>
              </a:rPr>
              <a:t>atomoxetine</a:t>
            </a:r>
            <a:r>
              <a:rPr lang="en-US" sz="2400" dirty="0">
                <a:solidFill>
                  <a:srgbClr val="000000"/>
                </a:solidFill>
              </a:rPr>
              <a:t> is associated with a significantly higher incidence of suicidal ideation than placebo</a:t>
            </a:r>
            <a:r>
              <a:rPr lang="en-US" sz="2400" dirty="0" smtClean="0">
                <a:solidFill>
                  <a:srgbClr val="000000"/>
                </a:solidFill>
              </a:rPr>
              <a:t>.” –</a:t>
            </a:r>
            <a:r>
              <a:rPr lang="en-US" sz="2400" dirty="0" err="1" smtClean="0">
                <a:solidFill>
                  <a:srgbClr val="000000"/>
                </a:solidFill>
              </a:rPr>
              <a:t>Garnock</a:t>
            </a:r>
            <a:r>
              <a:rPr lang="en-US" sz="2400" dirty="0" smtClean="0">
                <a:solidFill>
                  <a:srgbClr val="000000"/>
                </a:solidFill>
              </a:rPr>
              <a:t>-Jones and Keating, 2009</a:t>
            </a:r>
            <a:endParaRPr lang="en-US" sz="2400" dirty="0"/>
          </a:p>
        </p:txBody>
      </p:sp>
      <p:sp>
        <p:nvSpPr>
          <p:cNvPr id="5" name="Rectangle 4"/>
          <p:cNvSpPr/>
          <p:nvPr/>
        </p:nvSpPr>
        <p:spPr>
          <a:xfrm>
            <a:off x="7019399" y="1690688"/>
            <a:ext cx="4334401" cy="3046988"/>
          </a:xfrm>
          <a:prstGeom prst="rect">
            <a:avLst/>
          </a:prstGeom>
          <a:solidFill>
            <a:srgbClr val="A50021">
              <a:alpha val="32941"/>
            </a:srgbClr>
          </a:solidFill>
        </p:spPr>
        <p:txBody>
          <a:bodyPr wrap="square">
            <a:spAutoFit/>
          </a:bodyPr>
          <a:lstStyle/>
          <a:p>
            <a:r>
              <a:rPr lang="en-US" sz="2400" dirty="0" smtClean="0">
                <a:solidFill>
                  <a:srgbClr val="000000"/>
                </a:solidFill>
              </a:rPr>
              <a:t>“</a:t>
            </a:r>
            <a:r>
              <a:rPr lang="en-US" sz="2400" dirty="0"/>
              <a:t>When used </a:t>
            </a:r>
            <a:r>
              <a:rPr lang="en-US" sz="2400" dirty="0" err="1"/>
              <a:t>intranasally</a:t>
            </a:r>
            <a:r>
              <a:rPr lang="en-US" sz="2400" dirty="0"/>
              <a:t>, methylphenidate has receptor effects similar to those of </a:t>
            </a:r>
            <a:r>
              <a:rPr lang="en-US" sz="2400" dirty="0" smtClean="0"/>
              <a:t>cocaine…</a:t>
            </a:r>
            <a:r>
              <a:rPr lang="en-US" sz="2400" dirty="0" smtClean="0">
                <a:solidFill>
                  <a:srgbClr val="000000"/>
                </a:solidFill>
              </a:rPr>
              <a:t>[methylphenidate] has </a:t>
            </a:r>
            <a:r>
              <a:rPr lang="en-US" sz="2400" dirty="0">
                <a:solidFill>
                  <a:srgbClr val="000000"/>
                </a:solidFill>
              </a:rPr>
              <a:t>a high potential for abuse … and may lead to severe psychological and physical dependence</a:t>
            </a:r>
            <a:r>
              <a:rPr lang="en-US" sz="2400" dirty="0" smtClean="0">
                <a:solidFill>
                  <a:srgbClr val="000000"/>
                </a:solidFill>
              </a:rPr>
              <a:t>.” –Morton and Stockton, 2000</a:t>
            </a:r>
            <a:endParaRPr lang="en-US" sz="2400" dirty="0"/>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8" name="Rectangle 3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9" name="Rectangle 3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1686169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56445" y="290941"/>
            <a:ext cx="12304889"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Drugs have different effects depending on the context!!</a:t>
            </a:r>
            <a:endParaRPr lang="en-US" sz="8800" dirty="0"/>
          </a:p>
        </p:txBody>
      </p:sp>
      <p:sp>
        <p:nvSpPr>
          <p:cNvPr id="12" name="Rectangle 1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4" name="Rectangle 13"/>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5" name="Rectangle 14"/>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6" name="Rectangle 15"/>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7" name="Rectangle 16"/>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8" name="Rectangle 17"/>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1" name="Rectangle 20"/>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2" name="Rectangle 21"/>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3" name="Rectangle 22"/>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4" name="Rectangle 23"/>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5" name="Rectangle 24"/>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6" name="Rectangle 2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7" name="Rectangle 26"/>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8" name="Rectangle 27"/>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015771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Brain</a:t>
            </a:r>
            <a:endParaRPr lang="en-US" dirty="0"/>
          </a:p>
        </p:txBody>
      </p:sp>
      <p:pic>
        <p:nvPicPr>
          <p:cNvPr id="4" name="Content Placeholder 3"/>
          <p:cNvPicPr>
            <a:picLocks noGrp="1" noChangeAspect="1"/>
          </p:cNvPicPr>
          <p:nvPr>
            <p:ph idx="1"/>
          </p:nvPr>
        </p:nvPicPr>
        <p:blipFill>
          <a:blip r:embed="rId3"/>
          <a:stretch>
            <a:fillRect/>
          </a:stretch>
        </p:blipFill>
        <p:spPr>
          <a:xfrm>
            <a:off x="3754933" y="2035163"/>
            <a:ext cx="4682134" cy="3932261"/>
          </a:xfrm>
          <a:prstGeom prst="rect">
            <a:avLst/>
          </a:prstGeom>
        </p:spPr>
      </p:pic>
      <p:sp>
        <p:nvSpPr>
          <p:cNvPr id="5" name="TextBox 4"/>
          <p:cNvSpPr txBox="1"/>
          <p:nvPr/>
        </p:nvSpPr>
        <p:spPr>
          <a:xfrm>
            <a:off x="6330461" y="2576146"/>
            <a:ext cx="445956" cy="369332"/>
          </a:xfrm>
          <a:prstGeom prst="rect">
            <a:avLst/>
          </a:prstGeom>
          <a:noFill/>
        </p:spPr>
        <p:txBody>
          <a:bodyPr wrap="none" rtlCol="0">
            <a:spAutoFit/>
          </a:bodyPr>
          <a:lstStyle/>
          <a:p>
            <a:r>
              <a:rPr lang="en-US" dirty="0">
                <a:solidFill>
                  <a:schemeClr val="accent1"/>
                </a:solidFill>
              </a:rPr>
              <a:t>NE</a:t>
            </a:r>
          </a:p>
        </p:txBody>
      </p:sp>
      <p:pic>
        <p:nvPicPr>
          <p:cNvPr id="6" name="Picture 5"/>
          <p:cNvPicPr>
            <a:picLocks noChangeAspect="1"/>
          </p:cNvPicPr>
          <p:nvPr/>
        </p:nvPicPr>
        <p:blipFill>
          <a:blip r:embed="rId4"/>
          <a:stretch>
            <a:fillRect/>
          </a:stretch>
        </p:blipFill>
        <p:spPr>
          <a:xfrm>
            <a:off x="6553439" y="3956535"/>
            <a:ext cx="554784" cy="499915"/>
          </a:xfrm>
          <a:prstGeom prst="rect">
            <a:avLst/>
          </a:prstGeom>
        </p:spPr>
      </p:pic>
      <p:pic>
        <p:nvPicPr>
          <p:cNvPr id="7" name="Picture 6"/>
          <p:cNvPicPr>
            <a:picLocks noChangeAspect="1"/>
          </p:cNvPicPr>
          <p:nvPr/>
        </p:nvPicPr>
        <p:blipFill>
          <a:blip r:embed="rId4"/>
          <a:stretch>
            <a:fillRect/>
          </a:stretch>
        </p:blipFill>
        <p:spPr>
          <a:xfrm>
            <a:off x="4733067" y="2791896"/>
            <a:ext cx="554784" cy="499915"/>
          </a:xfrm>
          <a:prstGeom prst="rect">
            <a:avLst/>
          </a:prstGeom>
        </p:spPr>
      </p:pic>
      <p:pic>
        <p:nvPicPr>
          <p:cNvPr id="8" name="Picture 7"/>
          <p:cNvPicPr>
            <a:picLocks noChangeAspect="1"/>
          </p:cNvPicPr>
          <p:nvPr/>
        </p:nvPicPr>
        <p:blipFill>
          <a:blip r:embed="rId4"/>
          <a:stretch>
            <a:fillRect/>
          </a:stretch>
        </p:blipFill>
        <p:spPr>
          <a:xfrm>
            <a:off x="4178283" y="3386328"/>
            <a:ext cx="554784" cy="499915"/>
          </a:xfrm>
          <a:prstGeom prst="rect">
            <a:avLst/>
          </a:prstGeom>
        </p:spPr>
      </p:pic>
      <p:pic>
        <p:nvPicPr>
          <p:cNvPr id="9" name="Picture 8"/>
          <p:cNvPicPr>
            <a:picLocks noChangeAspect="1"/>
          </p:cNvPicPr>
          <p:nvPr/>
        </p:nvPicPr>
        <p:blipFill>
          <a:blip r:embed="rId4"/>
          <a:stretch>
            <a:fillRect/>
          </a:stretch>
        </p:blipFill>
        <p:spPr>
          <a:xfrm>
            <a:off x="5352615" y="3593613"/>
            <a:ext cx="554784" cy="499915"/>
          </a:xfrm>
          <a:prstGeom prst="rect">
            <a:avLst/>
          </a:prstGeom>
        </p:spPr>
      </p:pic>
      <p:pic>
        <p:nvPicPr>
          <p:cNvPr id="10" name="Picture 9"/>
          <p:cNvPicPr>
            <a:picLocks noChangeAspect="1"/>
          </p:cNvPicPr>
          <p:nvPr/>
        </p:nvPicPr>
        <p:blipFill>
          <a:blip r:embed="rId4"/>
          <a:stretch>
            <a:fillRect/>
          </a:stretch>
        </p:blipFill>
        <p:spPr>
          <a:xfrm>
            <a:off x="5998655" y="3612060"/>
            <a:ext cx="554784" cy="499915"/>
          </a:xfrm>
          <a:prstGeom prst="rect">
            <a:avLst/>
          </a:prstGeom>
        </p:spPr>
      </p:pic>
      <p:pic>
        <p:nvPicPr>
          <p:cNvPr id="11" name="Picture 10"/>
          <p:cNvPicPr>
            <a:picLocks noChangeAspect="1"/>
          </p:cNvPicPr>
          <p:nvPr/>
        </p:nvPicPr>
        <p:blipFill>
          <a:blip r:embed="rId4"/>
          <a:stretch>
            <a:fillRect/>
          </a:stretch>
        </p:blipFill>
        <p:spPr>
          <a:xfrm>
            <a:off x="6726594" y="4712021"/>
            <a:ext cx="554784" cy="499915"/>
          </a:xfrm>
          <a:prstGeom prst="rect">
            <a:avLst/>
          </a:prstGeom>
        </p:spPr>
      </p:pic>
      <p:pic>
        <p:nvPicPr>
          <p:cNvPr id="12" name="Picture 11"/>
          <p:cNvPicPr>
            <a:picLocks noChangeAspect="1"/>
          </p:cNvPicPr>
          <p:nvPr/>
        </p:nvPicPr>
        <p:blipFill>
          <a:blip r:embed="rId4"/>
          <a:stretch>
            <a:fillRect/>
          </a:stretch>
        </p:blipFill>
        <p:spPr>
          <a:xfrm>
            <a:off x="5287851" y="4530560"/>
            <a:ext cx="554784" cy="499915"/>
          </a:xfrm>
          <a:prstGeom prst="rect">
            <a:avLst/>
          </a:prstGeom>
        </p:spPr>
      </p:pic>
      <p:pic>
        <p:nvPicPr>
          <p:cNvPr id="13" name="Picture 12"/>
          <p:cNvPicPr>
            <a:picLocks noChangeAspect="1"/>
          </p:cNvPicPr>
          <p:nvPr/>
        </p:nvPicPr>
        <p:blipFill>
          <a:blip r:embed="rId4"/>
          <a:stretch>
            <a:fillRect/>
          </a:stretch>
        </p:blipFill>
        <p:spPr>
          <a:xfrm>
            <a:off x="5818608" y="4712020"/>
            <a:ext cx="554784" cy="499915"/>
          </a:xfrm>
          <a:prstGeom prst="rect">
            <a:avLst/>
          </a:prstGeom>
        </p:spPr>
      </p:pic>
      <p:pic>
        <p:nvPicPr>
          <p:cNvPr id="14" name="Picture 13"/>
          <p:cNvPicPr>
            <a:picLocks noChangeAspect="1"/>
          </p:cNvPicPr>
          <p:nvPr/>
        </p:nvPicPr>
        <p:blipFill>
          <a:blip r:embed="rId4"/>
          <a:stretch>
            <a:fillRect/>
          </a:stretch>
        </p:blipFill>
        <p:spPr>
          <a:xfrm>
            <a:off x="6358109" y="5606637"/>
            <a:ext cx="554784" cy="499915"/>
          </a:xfrm>
          <a:prstGeom prst="rect">
            <a:avLst/>
          </a:prstGeom>
        </p:spPr>
      </p:pic>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8" name="Rectangle 3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9" name="Rectangle 3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2" name="Oval 41"/>
          <p:cNvSpPr/>
          <p:nvPr/>
        </p:nvSpPr>
        <p:spPr>
          <a:xfrm rot="20638595">
            <a:off x="4314026" y="3267017"/>
            <a:ext cx="908592" cy="11481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838200" y="3291811"/>
            <a:ext cx="2361949" cy="1200329"/>
          </a:xfrm>
          <a:prstGeom prst="rect">
            <a:avLst/>
          </a:prstGeom>
          <a:noFill/>
        </p:spPr>
        <p:txBody>
          <a:bodyPr wrap="square" rtlCol="0">
            <a:spAutoFit/>
          </a:bodyPr>
          <a:lstStyle/>
          <a:p>
            <a:r>
              <a:rPr lang="en-US" dirty="0" smtClean="0"/>
              <a:t>The prefrontal cortex (PFC) is a center for attention and decision making.</a:t>
            </a:r>
            <a:endParaRPr lang="en-US" dirty="0"/>
          </a:p>
        </p:txBody>
      </p:sp>
      <p:sp>
        <p:nvSpPr>
          <p:cNvPr id="44" name="Oval 43"/>
          <p:cNvSpPr/>
          <p:nvPr/>
        </p:nvSpPr>
        <p:spPr>
          <a:xfrm>
            <a:off x="6208022" y="4293436"/>
            <a:ext cx="298554" cy="2248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75158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Locus coeruleus (LC): Brief background</a:t>
            </a:r>
          </a:p>
        </p:txBody>
      </p:sp>
      <p:pic>
        <p:nvPicPr>
          <p:cNvPr id="4" name="Content Placeholder 3"/>
          <p:cNvPicPr>
            <a:picLocks noGrp="1" noChangeAspect="1"/>
          </p:cNvPicPr>
          <p:nvPr>
            <p:ph idx="1"/>
          </p:nvPr>
        </p:nvPicPr>
        <p:blipFill>
          <a:blip r:embed="rId3"/>
          <a:stretch>
            <a:fillRect/>
          </a:stretch>
        </p:blipFill>
        <p:spPr>
          <a:xfrm>
            <a:off x="3754933" y="2035163"/>
            <a:ext cx="4682134" cy="3932261"/>
          </a:xfrm>
          <a:prstGeom prst="rect">
            <a:avLst/>
          </a:prstGeom>
        </p:spPr>
      </p:pic>
      <p:sp>
        <p:nvSpPr>
          <p:cNvPr id="5" name="TextBox 4"/>
          <p:cNvSpPr txBox="1"/>
          <p:nvPr/>
        </p:nvSpPr>
        <p:spPr>
          <a:xfrm>
            <a:off x="6330461" y="2576146"/>
            <a:ext cx="445956" cy="369332"/>
          </a:xfrm>
          <a:prstGeom prst="rect">
            <a:avLst/>
          </a:prstGeom>
          <a:noFill/>
        </p:spPr>
        <p:txBody>
          <a:bodyPr wrap="none" rtlCol="0">
            <a:spAutoFit/>
          </a:bodyPr>
          <a:lstStyle/>
          <a:p>
            <a:r>
              <a:rPr lang="en-US" dirty="0">
                <a:solidFill>
                  <a:schemeClr val="accent1"/>
                </a:solidFill>
              </a:rPr>
              <a:t>NE</a:t>
            </a:r>
          </a:p>
        </p:txBody>
      </p:sp>
      <p:pic>
        <p:nvPicPr>
          <p:cNvPr id="6" name="Picture 5"/>
          <p:cNvPicPr>
            <a:picLocks noChangeAspect="1"/>
          </p:cNvPicPr>
          <p:nvPr/>
        </p:nvPicPr>
        <p:blipFill>
          <a:blip r:embed="rId4"/>
          <a:stretch>
            <a:fillRect/>
          </a:stretch>
        </p:blipFill>
        <p:spPr>
          <a:xfrm>
            <a:off x="6553439" y="3956535"/>
            <a:ext cx="554784" cy="499915"/>
          </a:xfrm>
          <a:prstGeom prst="rect">
            <a:avLst/>
          </a:prstGeom>
        </p:spPr>
      </p:pic>
      <p:pic>
        <p:nvPicPr>
          <p:cNvPr id="7" name="Picture 6"/>
          <p:cNvPicPr>
            <a:picLocks noChangeAspect="1"/>
          </p:cNvPicPr>
          <p:nvPr/>
        </p:nvPicPr>
        <p:blipFill>
          <a:blip r:embed="rId4"/>
          <a:stretch>
            <a:fillRect/>
          </a:stretch>
        </p:blipFill>
        <p:spPr>
          <a:xfrm>
            <a:off x="4733067" y="2791896"/>
            <a:ext cx="554784" cy="499915"/>
          </a:xfrm>
          <a:prstGeom prst="rect">
            <a:avLst/>
          </a:prstGeom>
        </p:spPr>
      </p:pic>
      <p:pic>
        <p:nvPicPr>
          <p:cNvPr id="8" name="Picture 7"/>
          <p:cNvPicPr>
            <a:picLocks noChangeAspect="1"/>
          </p:cNvPicPr>
          <p:nvPr/>
        </p:nvPicPr>
        <p:blipFill>
          <a:blip r:embed="rId4"/>
          <a:stretch>
            <a:fillRect/>
          </a:stretch>
        </p:blipFill>
        <p:spPr>
          <a:xfrm>
            <a:off x="4178283" y="3386328"/>
            <a:ext cx="554784" cy="499915"/>
          </a:xfrm>
          <a:prstGeom prst="rect">
            <a:avLst/>
          </a:prstGeom>
        </p:spPr>
      </p:pic>
      <p:pic>
        <p:nvPicPr>
          <p:cNvPr id="9" name="Picture 8"/>
          <p:cNvPicPr>
            <a:picLocks noChangeAspect="1"/>
          </p:cNvPicPr>
          <p:nvPr/>
        </p:nvPicPr>
        <p:blipFill>
          <a:blip r:embed="rId4"/>
          <a:stretch>
            <a:fillRect/>
          </a:stretch>
        </p:blipFill>
        <p:spPr>
          <a:xfrm>
            <a:off x="5352615" y="3593613"/>
            <a:ext cx="554784" cy="499915"/>
          </a:xfrm>
          <a:prstGeom prst="rect">
            <a:avLst/>
          </a:prstGeom>
        </p:spPr>
      </p:pic>
      <p:pic>
        <p:nvPicPr>
          <p:cNvPr id="10" name="Picture 9"/>
          <p:cNvPicPr>
            <a:picLocks noChangeAspect="1"/>
          </p:cNvPicPr>
          <p:nvPr/>
        </p:nvPicPr>
        <p:blipFill>
          <a:blip r:embed="rId4"/>
          <a:stretch>
            <a:fillRect/>
          </a:stretch>
        </p:blipFill>
        <p:spPr>
          <a:xfrm>
            <a:off x="5998655" y="3612060"/>
            <a:ext cx="554784" cy="499915"/>
          </a:xfrm>
          <a:prstGeom prst="rect">
            <a:avLst/>
          </a:prstGeom>
        </p:spPr>
      </p:pic>
      <p:pic>
        <p:nvPicPr>
          <p:cNvPr id="11" name="Picture 10"/>
          <p:cNvPicPr>
            <a:picLocks noChangeAspect="1"/>
          </p:cNvPicPr>
          <p:nvPr/>
        </p:nvPicPr>
        <p:blipFill>
          <a:blip r:embed="rId4"/>
          <a:stretch>
            <a:fillRect/>
          </a:stretch>
        </p:blipFill>
        <p:spPr>
          <a:xfrm>
            <a:off x="6726594" y="4712021"/>
            <a:ext cx="554784" cy="499915"/>
          </a:xfrm>
          <a:prstGeom prst="rect">
            <a:avLst/>
          </a:prstGeom>
        </p:spPr>
      </p:pic>
      <p:pic>
        <p:nvPicPr>
          <p:cNvPr id="12" name="Picture 11"/>
          <p:cNvPicPr>
            <a:picLocks noChangeAspect="1"/>
          </p:cNvPicPr>
          <p:nvPr/>
        </p:nvPicPr>
        <p:blipFill>
          <a:blip r:embed="rId4"/>
          <a:stretch>
            <a:fillRect/>
          </a:stretch>
        </p:blipFill>
        <p:spPr>
          <a:xfrm>
            <a:off x="5287851" y="4530560"/>
            <a:ext cx="554784" cy="499915"/>
          </a:xfrm>
          <a:prstGeom prst="rect">
            <a:avLst/>
          </a:prstGeom>
        </p:spPr>
      </p:pic>
      <p:pic>
        <p:nvPicPr>
          <p:cNvPr id="13" name="Picture 12"/>
          <p:cNvPicPr>
            <a:picLocks noChangeAspect="1"/>
          </p:cNvPicPr>
          <p:nvPr/>
        </p:nvPicPr>
        <p:blipFill>
          <a:blip r:embed="rId4"/>
          <a:stretch>
            <a:fillRect/>
          </a:stretch>
        </p:blipFill>
        <p:spPr>
          <a:xfrm>
            <a:off x="5818608" y="4712020"/>
            <a:ext cx="554784" cy="499915"/>
          </a:xfrm>
          <a:prstGeom prst="rect">
            <a:avLst/>
          </a:prstGeom>
        </p:spPr>
      </p:pic>
      <p:pic>
        <p:nvPicPr>
          <p:cNvPr id="14" name="Picture 13"/>
          <p:cNvPicPr>
            <a:picLocks noChangeAspect="1"/>
          </p:cNvPicPr>
          <p:nvPr/>
        </p:nvPicPr>
        <p:blipFill>
          <a:blip r:embed="rId4"/>
          <a:stretch>
            <a:fillRect/>
          </a:stretch>
        </p:blipFill>
        <p:spPr>
          <a:xfrm>
            <a:off x="6358109" y="5606637"/>
            <a:ext cx="554784" cy="499915"/>
          </a:xfrm>
          <a:prstGeom prst="rect">
            <a:avLst/>
          </a:prstGeom>
        </p:spPr>
      </p:pic>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8" name="Rectangle 3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9" name="Rectangle 3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0" name="TextBox 39"/>
          <p:cNvSpPr txBox="1"/>
          <p:nvPr/>
        </p:nvSpPr>
        <p:spPr>
          <a:xfrm>
            <a:off x="8641142" y="4411644"/>
            <a:ext cx="3214944" cy="646331"/>
          </a:xfrm>
          <a:prstGeom prst="rect">
            <a:avLst/>
          </a:prstGeom>
          <a:noFill/>
        </p:spPr>
        <p:txBody>
          <a:bodyPr wrap="square" rtlCol="0">
            <a:spAutoFit/>
          </a:bodyPr>
          <a:lstStyle/>
          <a:p>
            <a:r>
              <a:rPr lang="en-US" dirty="0" smtClean="0"/>
              <a:t>The locus coeruleus is the main source of norepinephrine (NE).</a:t>
            </a:r>
            <a:endParaRPr lang="en-US" dirty="0"/>
          </a:p>
        </p:txBody>
      </p:sp>
    </p:spTree>
    <p:extLst>
      <p:ext uri="{BB962C8B-B14F-4D97-AF65-F5344CB8AC3E}">
        <p14:creationId xmlns:p14="http://schemas.microsoft.com/office/powerpoint/2010/main" val="3849657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Locus coeruleus (LC): Brief background</a:t>
            </a:r>
          </a:p>
        </p:txBody>
      </p:sp>
      <p:pic>
        <p:nvPicPr>
          <p:cNvPr id="4" name="Content Placeholder 3"/>
          <p:cNvPicPr>
            <a:picLocks noGrp="1" noChangeAspect="1"/>
          </p:cNvPicPr>
          <p:nvPr>
            <p:ph idx="1"/>
          </p:nvPr>
        </p:nvPicPr>
        <p:blipFill>
          <a:blip r:embed="rId3"/>
          <a:stretch>
            <a:fillRect/>
          </a:stretch>
        </p:blipFill>
        <p:spPr>
          <a:xfrm>
            <a:off x="3754933" y="2035163"/>
            <a:ext cx="4682134" cy="3932261"/>
          </a:xfrm>
          <a:prstGeom prst="rect">
            <a:avLst/>
          </a:prstGeom>
        </p:spPr>
      </p:pic>
      <p:sp>
        <p:nvSpPr>
          <p:cNvPr id="5" name="TextBox 4"/>
          <p:cNvSpPr txBox="1"/>
          <p:nvPr/>
        </p:nvSpPr>
        <p:spPr>
          <a:xfrm>
            <a:off x="6330461" y="2576146"/>
            <a:ext cx="445956" cy="369332"/>
          </a:xfrm>
          <a:prstGeom prst="rect">
            <a:avLst/>
          </a:prstGeom>
          <a:noFill/>
        </p:spPr>
        <p:txBody>
          <a:bodyPr wrap="none" rtlCol="0">
            <a:spAutoFit/>
          </a:bodyPr>
          <a:lstStyle/>
          <a:p>
            <a:r>
              <a:rPr lang="en-US" dirty="0">
                <a:solidFill>
                  <a:schemeClr val="accent1"/>
                </a:solidFill>
              </a:rPr>
              <a:t>NE</a:t>
            </a:r>
          </a:p>
        </p:txBody>
      </p:sp>
      <p:pic>
        <p:nvPicPr>
          <p:cNvPr id="6" name="Picture 5"/>
          <p:cNvPicPr>
            <a:picLocks noChangeAspect="1"/>
          </p:cNvPicPr>
          <p:nvPr/>
        </p:nvPicPr>
        <p:blipFill>
          <a:blip r:embed="rId4"/>
          <a:stretch>
            <a:fillRect/>
          </a:stretch>
        </p:blipFill>
        <p:spPr>
          <a:xfrm>
            <a:off x="6553439" y="3956535"/>
            <a:ext cx="554784" cy="499915"/>
          </a:xfrm>
          <a:prstGeom prst="rect">
            <a:avLst/>
          </a:prstGeom>
        </p:spPr>
      </p:pic>
      <p:pic>
        <p:nvPicPr>
          <p:cNvPr id="7" name="Picture 6"/>
          <p:cNvPicPr>
            <a:picLocks noChangeAspect="1"/>
          </p:cNvPicPr>
          <p:nvPr/>
        </p:nvPicPr>
        <p:blipFill>
          <a:blip r:embed="rId4"/>
          <a:stretch>
            <a:fillRect/>
          </a:stretch>
        </p:blipFill>
        <p:spPr>
          <a:xfrm>
            <a:off x="4733067" y="2791896"/>
            <a:ext cx="554784" cy="499915"/>
          </a:xfrm>
          <a:prstGeom prst="rect">
            <a:avLst/>
          </a:prstGeom>
        </p:spPr>
      </p:pic>
      <p:pic>
        <p:nvPicPr>
          <p:cNvPr id="8" name="Picture 7"/>
          <p:cNvPicPr>
            <a:picLocks noChangeAspect="1"/>
          </p:cNvPicPr>
          <p:nvPr/>
        </p:nvPicPr>
        <p:blipFill>
          <a:blip r:embed="rId4"/>
          <a:stretch>
            <a:fillRect/>
          </a:stretch>
        </p:blipFill>
        <p:spPr>
          <a:xfrm>
            <a:off x="4178283" y="3386328"/>
            <a:ext cx="554784" cy="499915"/>
          </a:xfrm>
          <a:prstGeom prst="rect">
            <a:avLst/>
          </a:prstGeom>
        </p:spPr>
      </p:pic>
      <p:pic>
        <p:nvPicPr>
          <p:cNvPr id="9" name="Picture 8"/>
          <p:cNvPicPr>
            <a:picLocks noChangeAspect="1"/>
          </p:cNvPicPr>
          <p:nvPr/>
        </p:nvPicPr>
        <p:blipFill>
          <a:blip r:embed="rId4"/>
          <a:stretch>
            <a:fillRect/>
          </a:stretch>
        </p:blipFill>
        <p:spPr>
          <a:xfrm>
            <a:off x="5352615" y="3593613"/>
            <a:ext cx="554784" cy="499915"/>
          </a:xfrm>
          <a:prstGeom prst="rect">
            <a:avLst/>
          </a:prstGeom>
        </p:spPr>
      </p:pic>
      <p:pic>
        <p:nvPicPr>
          <p:cNvPr id="10" name="Picture 9"/>
          <p:cNvPicPr>
            <a:picLocks noChangeAspect="1"/>
          </p:cNvPicPr>
          <p:nvPr/>
        </p:nvPicPr>
        <p:blipFill>
          <a:blip r:embed="rId4"/>
          <a:stretch>
            <a:fillRect/>
          </a:stretch>
        </p:blipFill>
        <p:spPr>
          <a:xfrm>
            <a:off x="5998655" y="3612060"/>
            <a:ext cx="554784" cy="499915"/>
          </a:xfrm>
          <a:prstGeom prst="rect">
            <a:avLst/>
          </a:prstGeom>
        </p:spPr>
      </p:pic>
      <p:pic>
        <p:nvPicPr>
          <p:cNvPr id="11" name="Picture 10"/>
          <p:cNvPicPr>
            <a:picLocks noChangeAspect="1"/>
          </p:cNvPicPr>
          <p:nvPr/>
        </p:nvPicPr>
        <p:blipFill>
          <a:blip r:embed="rId4"/>
          <a:stretch>
            <a:fillRect/>
          </a:stretch>
        </p:blipFill>
        <p:spPr>
          <a:xfrm>
            <a:off x="6726594" y="4712021"/>
            <a:ext cx="554784" cy="499915"/>
          </a:xfrm>
          <a:prstGeom prst="rect">
            <a:avLst/>
          </a:prstGeom>
        </p:spPr>
      </p:pic>
      <p:pic>
        <p:nvPicPr>
          <p:cNvPr id="12" name="Picture 11"/>
          <p:cNvPicPr>
            <a:picLocks noChangeAspect="1"/>
          </p:cNvPicPr>
          <p:nvPr/>
        </p:nvPicPr>
        <p:blipFill>
          <a:blip r:embed="rId4"/>
          <a:stretch>
            <a:fillRect/>
          </a:stretch>
        </p:blipFill>
        <p:spPr>
          <a:xfrm>
            <a:off x="5287851" y="4530560"/>
            <a:ext cx="554784" cy="499915"/>
          </a:xfrm>
          <a:prstGeom prst="rect">
            <a:avLst/>
          </a:prstGeom>
        </p:spPr>
      </p:pic>
      <p:pic>
        <p:nvPicPr>
          <p:cNvPr id="13" name="Picture 12"/>
          <p:cNvPicPr>
            <a:picLocks noChangeAspect="1"/>
          </p:cNvPicPr>
          <p:nvPr/>
        </p:nvPicPr>
        <p:blipFill>
          <a:blip r:embed="rId4"/>
          <a:stretch>
            <a:fillRect/>
          </a:stretch>
        </p:blipFill>
        <p:spPr>
          <a:xfrm>
            <a:off x="5818608" y="4712020"/>
            <a:ext cx="554784" cy="499915"/>
          </a:xfrm>
          <a:prstGeom prst="rect">
            <a:avLst/>
          </a:prstGeom>
        </p:spPr>
      </p:pic>
      <p:pic>
        <p:nvPicPr>
          <p:cNvPr id="14" name="Picture 13"/>
          <p:cNvPicPr>
            <a:picLocks noChangeAspect="1"/>
          </p:cNvPicPr>
          <p:nvPr/>
        </p:nvPicPr>
        <p:blipFill>
          <a:blip r:embed="rId4"/>
          <a:stretch>
            <a:fillRect/>
          </a:stretch>
        </p:blipFill>
        <p:spPr>
          <a:xfrm>
            <a:off x="6358109" y="5606637"/>
            <a:ext cx="554784" cy="499915"/>
          </a:xfrm>
          <a:prstGeom prst="rect">
            <a:avLst/>
          </a:prstGeom>
        </p:spPr>
      </p:pic>
      <p:sp>
        <p:nvSpPr>
          <p:cNvPr id="3" name="Freeform 2"/>
          <p:cNvSpPr/>
          <p:nvPr/>
        </p:nvSpPr>
        <p:spPr>
          <a:xfrm>
            <a:off x="4600131" y="3713704"/>
            <a:ext cx="1692604" cy="667103"/>
          </a:xfrm>
          <a:custGeom>
            <a:avLst/>
            <a:gdLst>
              <a:gd name="connsiteX0" fmla="*/ 1692604 w 1692604"/>
              <a:gd name="connsiteY0" fmla="*/ 667103 h 667103"/>
              <a:gd name="connsiteX1" fmla="*/ 1468160 w 1692604"/>
              <a:gd name="connsiteY1" fmla="*/ 500849 h 667103"/>
              <a:gd name="connsiteX2" fmla="*/ 986022 w 1692604"/>
              <a:gd name="connsiteY2" fmla="*/ 525787 h 667103"/>
              <a:gd name="connsiteX3" fmla="*/ 570385 w 1692604"/>
              <a:gd name="connsiteY3" fmla="*/ 426034 h 667103"/>
              <a:gd name="connsiteX4" fmla="*/ 312691 w 1692604"/>
              <a:gd name="connsiteY4" fmla="*/ 118463 h 667103"/>
              <a:gd name="connsiteX5" fmla="*/ 30058 w 1692604"/>
              <a:gd name="connsiteY5" fmla="*/ 10398 h 667103"/>
              <a:gd name="connsiteX6" fmla="*/ 21745 w 1692604"/>
              <a:gd name="connsiteY6" fmla="*/ 10398 h 66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2604" h="667103">
                <a:moveTo>
                  <a:pt x="1692604" y="667103"/>
                </a:moveTo>
                <a:cubicBezTo>
                  <a:pt x="1639264" y="595752"/>
                  <a:pt x="1585924" y="524402"/>
                  <a:pt x="1468160" y="500849"/>
                </a:cubicBezTo>
                <a:cubicBezTo>
                  <a:pt x="1350396" y="477296"/>
                  <a:pt x="1135651" y="538256"/>
                  <a:pt x="986022" y="525787"/>
                </a:cubicBezTo>
                <a:cubicBezTo>
                  <a:pt x="836393" y="513318"/>
                  <a:pt x="682607" y="493921"/>
                  <a:pt x="570385" y="426034"/>
                </a:cubicBezTo>
                <a:cubicBezTo>
                  <a:pt x="458163" y="358147"/>
                  <a:pt x="402745" y="187736"/>
                  <a:pt x="312691" y="118463"/>
                </a:cubicBezTo>
                <a:cubicBezTo>
                  <a:pt x="222637" y="49190"/>
                  <a:pt x="78549" y="28409"/>
                  <a:pt x="30058" y="10398"/>
                </a:cubicBezTo>
                <a:cubicBezTo>
                  <a:pt x="-18433" y="-7613"/>
                  <a:pt x="1656" y="1392"/>
                  <a:pt x="21745" y="1039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4564488" y="3662882"/>
            <a:ext cx="168579" cy="11109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Rectangle 2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5" name="Rectangle 2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7" name="Rectangle 2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8" name="Rectangle 2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9" name="Rectangle 2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0" name="Rectangle 2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2" name="Rectangle 3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3" name="Rectangle 3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4" name="Rectangle 3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5" name="Rectangle 3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7" name="Rectangle 3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8" name="Rectangle 3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9" name="Rectangle 3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1" name="TextBox 40"/>
          <p:cNvSpPr txBox="1"/>
          <p:nvPr/>
        </p:nvSpPr>
        <p:spPr>
          <a:xfrm>
            <a:off x="474283" y="3291811"/>
            <a:ext cx="2725867" cy="369332"/>
          </a:xfrm>
          <a:prstGeom prst="rect">
            <a:avLst/>
          </a:prstGeom>
          <a:noFill/>
        </p:spPr>
        <p:txBody>
          <a:bodyPr wrap="square" rtlCol="0">
            <a:spAutoFit/>
          </a:bodyPr>
          <a:lstStyle/>
          <a:p>
            <a:r>
              <a:rPr lang="en-US" dirty="0" smtClean="0"/>
              <a:t>The LC projects to the PFC.</a:t>
            </a:r>
            <a:endParaRPr lang="en-US" dirty="0"/>
          </a:p>
        </p:txBody>
      </p:sp>
    </p:spTree>
    <p:extLst>
      <p:ext uri="{BB962C8B-B14F-4D97-AF65-F5344CB8AC3E}">
        <p14:creationId xmlns:p14="http://schemas.microsoft.com/office/powerpoint/2010/main" val="870714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56445" y="290941"/>
            <a:ext cx="12304889"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a:t>The LC </a:t>
            </a:r>
            <a:r>
              <a:rPr lang="en-US" sz="8800" dirty="0" smtClean="0"/>
              <a:t>supplies NE to the PFC!!</a:t>
            </a:r>
            <a:endParaRPr lang="en-US" sz="8800" dirty="0"/>
          </a:p>
        </p:txBody>
      </p:sp>
      <p:sp>
        <p:nvSpPr>
          <p:cNvPr id="12" name="Rectangle 1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4" name="Rectangle 13"/>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5" name="Rectangle 14"/>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6" name="Rectangle 15"/>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7" name="Rectangle 16"/>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8" name="Rectangle 17"/>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1" name="Rectangle 20"/>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2" name="Rectangle 21"/>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3" name="Rectangle 22"/>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4" name="Rectangle 23"/>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5" name="Rectangle 24"/>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6" name="Rectangle 2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7" name="Rectangle 26"/>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8" name="Rectangle 27"/>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553156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Locus coeruleus in rats</a:t>
            </a:r>
          </a:p>
        </p:txBody>
      </p:sp>
      <p:pic>
        <p:nvPicPr>
          <p:cNvPr id="4" name="Content Placeholder 3"/>
          <p:cNvPicPr>
            <a:picLocks noGrp="1" noChangeAspect="1"/>
          </p:cNvPicPr>
          <p:nvPr>
            <p:ph idx="1"/>
          </p:nvPr>
        </p:nvPicPr>
        <p:blipFill>
          <a:blip r:embed="rId3"/>
          <a:stretch>
            <a:fillRect/>
          </a:stretch>
        </p:blipFill>
        <p:spPr>
          <a:xfrm>
            <a:off x="838200" y="1894487"/>
            <a:ext cx="4682134" cy="3932261"/>
          </a:xfrm>
          <a:prstGeom prst="rect">
            <a:avLst/>
          </a:prstGeom>
        </p:spPr>
      </p:pic>
      <p:pic>
        <p:nvPicPr>
          <p:cNvPr id="7" name="Picture 6"/>
          <p:cNvPicPr>
            <a:picLocks noChangeAspect="1"/>
          </p:cNvPicPr>
          <p:nvPr/>
        </p:nvPicPr>
        <p:blipFill rotWithShape="1">
          <a:blip r:embed="rId4"/>
          <a:srcRect l="31514" t="29596" r="56888" b="61685"/>
          <a:stretch/>
        </p:blipFill>
        <p:spPr>
          <a:xfrm>
            <a:off x="6739812" y="3160136"/>
            <a:ext cx="3313004" cy="1400962"/>
          </a:xfrm>
          <a:prstGeom prst="rect">
            <a:avLst/>
          </a:prstGeom>
        </p:spPr>
      </p:pic>
      <p:sp>
        <p:nvSpPr>
          <p:cNvPr id="8" name="Oval 7"/>
          <p:cNvSpPr/>
          <p:nvPr/>
        </p:nvSpPr>
        <p:spPr>
          <a:xfrm>
            <a:off x="9223490" y="4071017"/>
            <a:ext cx="281354" cy="18464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384959" y="4561098"/>
            <a:ext cx="1677062" cy="261610"/>
          </a:xfrm>
          <a:prstGeom prst="rect">
            <a:avLst/>
          </a:prstGeom>
          <a:noFill/>
        </p:spPr>
        <p:txBody>
          <a:bodyPr wrap="none" rtlCol="0">
            <a:spAutoFit/>
          </a:bodyPr>
          <a:lstStyle/>
          <a:p>
            <a:r>
              <a:rPr lang="en-US" sz="1100" dirty="0" err="1"/>
              <a:t>Borodovitsyna</a:t>
            </a:r>
            <a:r>
              <a:rPr lang="en-US" sz="1100" dirty="0"/>
              <a:t> et al. 2018 </a:t>
            </a:r>
          </a:p>
        </p:txBody>
      </p:sp>
      <p:sp>
        <p:nvSpPr>
          <p:cNvPr id="3" name="TextBox 2"/>
          <p:cNvSpPr txBox="1"/>
          <p:nvPr/>
        </p:nvSpPr>
        <p:spPr>
          <a:xfrm>
            <a:off x="7750581" y="2232237"/>
            <a:ext cx="1754263" cy="369332"/>
          </a:xfrm>
          <a:prstGeom prst="rect">
            <a:avLst/>
          </a:prstGeom>
          <a:noFill/>
        </p:spPr>
        <p:txBody>
          <a:bodyPr wrap="none" rtlCol="0">
            <a:spAutoFit/>
          </a:bodyPr>
          <a:lstStyle/>
          <a:p>
            <a:r>
              <a:rPr lang="en-US" dirty="0"/>
              <a:t>Rat Sagittal View</a:t>
            </a:r>
          </a:p>
        </p:txBody>
      </p:sp>
      <p:sp>
        <p:nvSpPr>
          <p:cNvPr id="10" name="Rectangle 9"/>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2" name="Rectangle 11"/>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3" name="Rectangle 12"/>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4" name="Rectangle 13"/>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5" name="Rectangle 14"/>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6" name="Rectangle 15"/>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17" name="Rectangle 16"/>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9" name="Rectangle 18"/>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0" name="Rectangle 19"/>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2" name="Rectangle 21"/>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3" name="Rectangle 22"/>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5" name="Rectangle 24"/>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6" name="Rectangle 25"/>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8" name="Rectangle 27"/>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9" name="Rectangle 28"/>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0" name="Rectangle 29"/>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5" name="Rectangle 4"/>
          <p:cNvSpPr/>
          <p:nvPr/>
        </p:nvSpPr>
        <p:spPr>
          <a:xfrm>
            <a:off x="7366000" y="4255657"/>
            <a:ext cx="1097280" cy="3054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5"/>
          <a:stretch>
            <a:fillRect/>
          </a:stretch>
        </p:blipFill>
        <p:spPr>
          <a:xfrm>
            <a:off x="8434422" y="4071016"/>
            <a:ext cx="416561" cy="184641"/>
          </a:xfrm>
          <a:prstGeom prst="rect">
            <a:avLst/>
          </a:prstGeom>
        </p:spPr>
      </p:pic>
      <p:sp>
        <p:nvSpPr>
          <p:cNvPr id="31" name="Rectangle 30"/>
          <p:cNvSpPr/>
          <p:nvPr/>
        </p:nvSpPr>
        <p:spPr>
          <a:xfrm>
            <a:off x="9885680" y="3160136"/>
            <a:ext cx="1168400" cy="8532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3" name="Rectangle 32"/>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4" name="Rectangle 33"/>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846659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 differences in the rat LC</a:t>
            </a:r>
          </a:p>
        </p:txBody>
      </p:sp>
      <p:sp>
        <p:nvSpPr>
          <p:cNvPr id="3" name="Content Placeholder 2"/>
          <p:cNvSpPr>
            <a:spLocks noGrp="1"/>
          </p:cNvSpPr>
          <p:nvPr>
            <p:ph idx="1"/>
          </p:nvPr>
        </p:nvSpPr>
        <p:spPr>
          <a:xfrm>
            <a:off x="838200" y="2321169"/>
            <a:ext cx="10515600" cy="3855794"/>
          </a:xfrm>
        </p:spPr>
        <p:txBody>
          <a:bodyPr>
            <a:normAutofit/>
          </a:bodyPr>
          <a:lstStyle/>
          <a:p>
            <a:r>
              <a:rPr lang="en-US" dirty="0"/>
              <a:t>Size</a:t>
            </a:r>
          </a:p>
          <a:p>
            <a:endParaRPr lang="en-US" dirty="0"/>
          </a:p>
          <a:p>
            <a:endParaRPr lang="en-US" dirty="0"/>
          </a:p>
          <a:p>
            <a:pPr marL="0" indent="0">
              <a:buNone/>
            </a:pPr>
            <a:endParaRPr lang="en-US" dirty="0"/>
          </a:p>
        </p:txBody>
      </p:sp>
      <p:sp>
        <p:nvSpPr>
          <p:cNvPr id="27" name="TextBox 26"/>
          <p:cNvSpPr txBox="1"/>
          <p:nvPr/>
        </p:nvSpPr>
        <p:spPr>
          <a:xfrm>
            <a:off x="2074985" y="2947181"/>
            <a:ext cx="750526" cy="369332"/>
          </a:xfrm>
          <a:prstGeom prst="rect">
            <a:avLst/>
          </a:prstGeom>
          <a:noFill/>
        </p:spPr>
        <p:txBody>
          <a:bodyPr wrap="none" rtlCol="0">
            <a:spAutoFit/>
          </a:bodyPr>
          <a:lstStyle/>
          <a:p>
            <a:r>
              <a:rPr lang="en-US" dirty="0"/>
              <a:t>Males</a:t>
            </a:r>
          </a:p>
        </p:txBody>
      </p:sp>
      <p:sp>
        <p:nvSpPr>
          <p:cNvPr id="28" name="TextBox 27"/>
          <p:cNvSpPr txBox="1"/>
          <p:nvPr/>
        </p:nvSpPr>
        <p:spPr>
          <a:xfrm>
            <a:off x="7332784" y="2930402"/>
            <a:ext cx="955518" cy="369332"/>
          </a:xfrm>
          <a:prstGeom prst="rect">
            <a:avLst/>
          </a:prstGeom>
          <a:noFill/>
        </p:spPr>
        <p:txBody>
          <a:bodyPr wrap="none" rtlCol="0">
            <a:spAutoFit/>
          </a:bodyPr>
          <a:lstStyle/>
          <a:p>
            <a:r>
              <a:rPr lang="en-US" dirty="0"/>
              <a:t>Females</a:t>
            </a:r>
          </a:p>
        </p:txBody>
      </p:sp>
      <p:sp>
        <p:nvSpPr>
          <p:cNvPr id="22" name="Rectangle 2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4" name="Rectangle 23"/>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0" name="Rectangle 29"/>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2" name="Rectangle 31"/>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3" name="Rectangle 32"/>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4" name="Rectangle 3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6" name="Rectangle 35"/>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7" name="Rectangle 36"/>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8" name="Rectangle 37"/>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9" name="Rectangle 38"/>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0" name="Rectangle 39"/>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1" name="Rectangle 40"/>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2" name="Rectangle 41"/>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3" name="Rectangle 42"/>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4" name="Rectangle 43"/>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5" name="Rectangle 44"/>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46" name="Rectangle 45"/>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7" name="Rectangle 46"/>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pic>
        <p:nvPicPr>
          <p:cNvPr id="5" name="Picture 4"/>
          <p:cNvPicPr>
            <a:picLocks noChangeAspect="1"/>
          </p:cNvPicPr>
          <p:nvPr/>
        </p:nvPicPr>
        <p:blipFill>
          <a:blip r:embed="rId3"/>
          <a:stretch>
            <a:fillRect/>
          </a:stretch>
        </p:blipFill>
        <p:spPr>
          <a:xfrm>
            <a:off x="1104093" y="1222131"/>
            <a:ext cx="11020537" cy="2162909"/>
          </a:xfrm>
          <a:prstGeom prst="rect">
            <a:avLst/>
          </a:prstGeom>
        </p:spPr>
      </p:pic>
      <p:sp>
        <p:nvSpPr>
          <p:cNvPr id="13" name="TextBox 12"/>
          <p:cNvSpPr txBox="1"/>
          <p:nvPr/>
        </p:nvSpPr>
        <p:spPr>
          <a:xfrm>
            <a:off x="10905540" y="3417844"/>
            <a:ext cx="1156843" cy="261610"/>
          </a:xfrm>
          <a:prstGeom prst="rect">
            <a:avLst/>
          </a:prstGeom>
          <a:noFill/>
        </p:spPr>
        <p:txBody>
          <a:bodyPr wrap="square" rtlCol="0">
            <a:spAutoFit/>
          </a:bodyPr>
          <a:lstStyle/>
          <a:p>
            <a:r>
              <a:rPr lang="en-US" sz="1100" dirty="0" err="1"/>
              <a:t>Pinos</a:t>
            </a:r>
            <a:r>
              <a:rPr lang="en-US" sz="1100" dirty="0"/>
              <a:t> et al. 2001</a:t>
            </a:r>
          </a:p>
        </p:txBody>
      </p:sp>
      <p:sp>
        <p:nvSpPr>
          <p:cNvPr id="48" name="Rectangle 4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49" name="Rectangle 48"/>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50" name="Rectangle 49"/>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pic>
        <p:nvPicPr>
          <p:cNvPr id="4" name="Picture 3"/>
          <p:cNvPicPr>
            <a:picLocks noChangeAspect="1"/>
          </p:cNvPicPr>
          <p:nvPr/>
        </p:nvPicPr>
        <p:blipFill rotWithShape="1">
          <a:blip r:embed="rId4"/>
          <a:srcRect l="43365" t="25539" r="44450" b="50473"/>
          <a:stretch/>
        </p:blipFill>
        <p:spPr>
          <a:xfrm>
            <a:off x="2306731" y="3918073"/>
            <a:ext cx="2228268" cy="2467653"/>
          </a:xfrm>
          <a:prstGeom prst="rect">
            <a:avLst/>
          </a:prstGeom>
        </p:spPr>
      </p:pic>
      <p:pic>
        <p:nvPicPr>
          <p:cNvPr id="6" name="Picture 5"/>
          <p:cNvPicPr>
            <a:picLocks noChangeAspect="1"/>
          </p:cNvPicPr>
          <p:nvPr/>
        </p:nvPicPr>
        <p:blipFill rotWithShape="1">
          <a:blip r:embed="rId4"/>
          <a:srcRect l="42084" t="55845" r="46992" b="18348"/>
          <a:stretch/>
        </p:blipFill>
        <p:spPr>
          <a:xfrm>
            <a:off x="7992320" y="3918073"/>
            <a:ext cx="1997765" cy="2654804"/>
          </a:xfrm>
          <a:prstGeom prst="rect">
            <a:avLst/>
          </a:prstGeom>
        </p:spPr>
      </p:pic>
      <p:cxnSp>
        <p:nvCxnSpPr>
          <p:cNvPr id="8" name="Straight Connector 7"/>
          <p:cNvCxnSpPr/>
          <p:nvPr/>
        </p:nvCxnSpPr>
        <p:spPr>
          <a:xfrm flipH="1">
            <a:off x="2339716" y="2547694"/>
            <a:ext cx="2913220" cy="1370379"/>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4534999" y="2842108"/>
            <a:ext cx="960835" cy="354361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7992320" y="2547694"/>
            <a:ext cx="2913220" cy="137037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9990085" y="2842108"/>
            <a:ext cx="1158354" cy="365596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210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 differences in the rat LC</a:t>
            </a:r>
          </a:p>
        </p:txBody>
      </p:sp>
      <p:sp>
        <p:nvSpPr>
          <p:cNvPr id="3" name="Content Placeholder 2"/>
          <p:cNvSpPr>
            <a:spLocks noGrp="1"/>
          </p:cNvSpPr>
          <p:nvPr>
            <p:ph idx="1"/>
          </p:nvPr>
        </p:nvSpPr>
        <p:spPr>
          <a:xfrm>
            <a:off x="838200" y="2321169"/>
            <a:ext cx="10515600" cy="3855794"/>
          </a:xfrm>
        </p:spPr>
        <p:txBody>
          <a:bodyPr>
            <a:normAutofit/>
          </a:bodyPr>
          <a:lstStyle/>
          <a:p>
            <a:r>
              <a:rPr lang="en-US" dirty="0"/>
              <a:t>Size</a:t>
            </a:r>
          </a:p>
          <a:p>
            <a:endParaRPr lang="en-US" dirty="0"/>
          </a:p>
          <a:p>
            <a:endParaRPr lang="en-US" dirty="0"/>
          </a:p>
          <a:p>
            <a:pPr marL="0" indent="0">
              <a:buNone/>
            </a:pPr>
            <a:endParaRPr lang="en-US" dirty="0"/>
          </a:p>
        </p:txBody>
      </p:sp>
      <p:sp>
        <p:nvSpPr>
          <p:cNvPr id="27" name="TextBox 26"/>
          <p:cNvSpPr txBox="1"/>
          <p:nvPr/>
        </p:nvSpPr>
        <p:spPr>
          <a:xfrm>
            <a:off x="2074985" y="2947181"/>
            <a:ext cx="750526" cy="369332"/>
          </a:xfrm>
          <a:prstGeom prst="rect">
            <a:avLst/>
          </a:prstGeom>
          <a:noFill/>
        </p:spPr>
        <p:txBody>
          <a:bodyPr wrap="none" rtlCol="0">
            <a:spAutoFit/>
          </a:bodyPr>
          <a:lstStyle/>
          <a:p>
            <a:r>
              <a:rPr lang="en-US" dirty="0"/>
              <a:t>Males</a:t>
            </a:r>
          </a:p>
        </p:txBody>
      </p:sp>
      <p:sp>
        <p:nvSpPr>
          <p:cNvPr id="28" name="TextBox 27"/>
          <p:cNvSpPr txBox="1"/>
          <p:nvPr/>
        </p:nvSpPr>
        <p:spPr>
          <a:xfrm>
            <a:off x="7332784" y="2930402"/>
            <a:ext cx="955518" cy="369332"/>
          </a:xfrm>
          <a:prstGeom prst="rect">
            <a:avLst/>
          </a:prstGeom>
          <a:noFill/>
        </p:spPr>
        <p:txBody>
          <a:bodyPr wrap="none" rtlCol="0">
            <a:spAutoFit/>
          </a:bodyPr>
          <a:lstStyle/>
          <a:p>
            <a:r>
              <a:rPr lang="en-US" dirty="0"/>
              <a:t>Females</a:t>
            </a:r>
          </a:p>
        </p:txBody>
      </p:sp>
      <p:sp>
        <p:nvSpPr>
          <p:cNvPr id="22" name="Rectangle 2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4" name="Rectangle 23"/>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0" name="Rectangle 29"/>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1" name="Rectangle 30"/>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2" name="Rectangle 31"/>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3" name="Rectangle 32"/>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4" name="Rectangle 3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6" name="Rectangle 35"/>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7" name="Rectangle 36"/>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8" name="Rectangle 37"/>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9" name="Rectangle 38"/>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0" name="Rectangle 39"/>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1" name="Rectangle 40"/>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2" name="Rectangle 41"/>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3" name="Rectangle 42"/>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4" name="Rectangle 43"/>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5" name="Rectangle 44"/>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46" name="Rectangle 45"/>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7" name="Rectangle 46"/>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pic>
        <p:nvPicPr>
          <p:cNvPr id="5" name="Picture 4"/>
          <p:cNvPicPr>
            <a:picLocks noChangeAspect="1"/>
          </p:cNvPicPr>
          <p:nvPr/>
        </p:nvPicPr>
        <p:blipFill>
          <a:blip r:embed="rId3"/>
          <a:stretch>
            <a:fillRect/>
          </a:stretch>
        </p:blipFill>
        <p:spPr>
          <a:xfrm>
            <a:off x="1104093" y="1222131"/>
            <a:ext cx="11020537" cy="2162909"/>
          </a:xfrm>
          <a:prstGeom prst="rect">
            <a:avLst/>
          </a:prstGeom>
        </p:spPr>
      </p:pic>
      <p:sp>
        <p:nvSpPr>
          <p:cNvPr id="13" name="TextBox 12"/>
          <p:cNvSpPr txBox="1"/>
          <p:nvPr/>
        </p:nvSpPr>
        <p:spPr>
          <a:xfrm>
            <a:off x="10691446" y="3385040"/>
            <a:ext cx="1500554" cy="261610"/>
          </a:xfrm>
          <a:prstGeom prst="rect">
            <a:avLst/>
          </a:prstGeom>
          <a:noFill/>
        </p:spPr>
        <p:txBody>
          <a:bodyPr wrap="square" rtlCol="0">
            <a:spAutoFit/>
          </a:bodyPr>
          <a:lstStyle/>
          <a:p>
            <a:r>
              <a:rPr lang="en-US" sz="1100" dirty="0" err="1"/>
              <a:t>Pinos</a:t>
            </a:r>
            <a:r>
              <a:rPr lang="en-US" sz="1100" dirty="0"/>
              <a:t> et al. 2001</a:t>
            </a:r>
          </a:p>
        </p:txBody>
      </p:sp>
      <p:sp>
        <p:nvSpPr>
          <p:cNvPr id="29" name="Content Placeholder 2"/>
          <p:cNvSpPr txBox="1">
            <a:spLocks/>
          </p:cNvSpPr>
          <p:nvPr/>
        </p:nvSpPr>
        <p:spPr>
          <a:xfrm>
            <a:off x="838200" y="1825625"/>
            <a:ext cx="10515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a:p>
            <a:endParaRPr lang="en-US" dirty="0"/>
          </a:p>
          <a:p>
            <a:r>
              <a:rPr lang="en-US" dirty="0"/>
              <a:t>Dendritic </a:t>
            </a:r>
            <a:r>
              <a:rPr lang="en-US" dirty="0" err="1"/>
              <a:t>arborization</a:t>
            </a:r>
            <a:endParaRPr lang="en-US" dirty="0"/>
          </a:p>
          <a:p>
            <a:endParaRPr lang="en-US" dirty="0"/>
          </a:p>
          <a:p>
            <a:endParaRPr lang="en-US" dirty="0"/>
          </a:p>
          <a:p>
            <a:endParaRPr lang="en-US" dirty="0"/>
          </a:p>
          <a:p>
            <a:r>
              <a:rPr lang="en-US" dirty="0"/>
              <a:t>Extent unknown</a:t>
            </a:r>
          </a:p>
        </p:txBody>
      </p:sp>
      <p:pic>
        <p:nvPicPr>
          <p:cNvPr id="4" name="Picture 3"/>
          <p:cNvPicPr>
            <a:picLocks noChangeAspect="1"/>
          </p:cNvPicPr>
          <p:nvPr/>
        </p:nvPicPr>
        <p:blipFill rotWithShape="1">
          <a:blip r:embed="rId4"/>
          <a:srcRect t="38771" b="17060"/>
          <a:stretch/>
        </p:blipFill>
        <p:spPr>
          <a:xfrm>
            <a:off x="4572000" y="4754881"/>
            <a:ext cx="7346317" cy="1432560"/>
          </a:xfrm>
          <a:prstGeom prst="rect">
            <a:avLst/>
          </a:prstGeom>
        </p:spPr>
      </p:pic>
      <p:sp>
        <p:nvSpPr>
          <p:cNvPr id="6" name="Rectangle 5"/>
          <p:cNvSpPr/>
          <p:nvPr/>
        </p:nvSpPr>
        <p:spPr>
          <a:xfrm>
            <a:off x="5049520" y="5610860"/>
            <a:ext cx="314960" cy="5765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5"/>
          <a:stretch>
            <a:fillRect/>
          </a:stretch>
        </p:blipFill>
        <p:spPr>
          <a:xfrm>
            <a:off x="7302981" y="5640446"/>
            <a:ext cx="317019" cy="536517"/>
          </a:xfrm>
          <a:prstGeom prst="rect">
            <a:avLst/>
          </a:prstGeom>
        </p:spPr>
      </p:pic>
      <p:pic>
        <p:nvPicPr>
          <p:cNvPr id="8" name="Picture 7"/>
          <p:cNvPicPr>
            <a:picLocks noChangeAspect="1"/>
          </p:cNvPicPr>
          <p:nvPr/>
        </p:nvPicPr>
        <p:blipFill>
          <a:blip r:embed="rId5"/>
          <a:stretch>
            <a:fillRect/>
          </a:stretch>
        </p:blipFill>
        <p:spPr>
          <a:xfrm>
            <a:off x="4889981" y="4754881"/>
            <a:ext cx="317019" cy="92222"/>
          </a:xfrm>
          <a:prstGeom prst="rect">
            <a:avLst/>
          </a:prstGeom>
        </p:spPr>
      </p:pic>
      <p:sp>
        <p:nvSpPr>
          <p:cNvPr id="9" name="TextBox 8"/>
          <p:cNvSpPr txBox="1"/>
          <p:nvPr/>
        </p:nvSpPr>
        <p:spPr>
          <a:xfrm>
            <a:off x="4906755" y="4431660"/>
            <a:ext cx="750526" cy="369332"/>
          </a:xfrm>
          <a:prstGeom prst="rect">
            <a:avLst/>
          </a:prstGeom>
          <a:noFill/>
        </p:spPr>
        <p:txBody>
          <a:bodyPr wrap="none" rtlCol="0">
            <a:spAutoFit/>
          </a:bodyPr>
          <a:lstStyle/>
          <a:p>
            <a:r>
              <a:rPr lang="en-US" dirty="0" smtClean="0"/>
              <a:t>Males</a:t>
            </a:r>
            <a:endParaRPr lang="en-US" dirty="0"/>
          </a:p>
        </p:txBody>
      </p:sp>
      <p:sp>
        <p:nvSpPr>
          <p:cNvPr id="48" name="TextBox 47"/>
          <p:cNvSpPr txBox="1"/>
          <p:nvPr/>
        </p:nvSpPr>
        <p:spPr>
          <a:xfrm>
            <a:off x="6858088" y="4417815"/>
            <a:ext cx="955518" cy="369332"/>
          </a:xfrm>
          <a:prstGeom prst="rect">
            <a:avLst/>
          </a:prstGeom>
          <a:noFill/>
        </p:spPr>
        <p:txBody>
          <a:bodyPr wrap="none" rtlCol="0">
            <a:spAutoFit/>
          </a:bodyPr>
          <a:lstStyle/>
          <a:p>
            <a:r>
              <a:rPr lang="en-US" dirty="0" smtClean="0"/>
              <a:t>Females</a:t>
            </a:r>
            <a:endParaRPr lang="en-US" dirty="0"/>
          </a:p>
        </p:txBody>
      </p:sp>
      <p:sp>
        <p:nvSpPr>
          <p:cNvPr id="49" name="Rectangle 4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50" name="Rectangle 49"/>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51" name="Rectangle 50"/>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3085450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7287" y="290941"/>
            <a:ext cx="12304889" cy="671688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a:t>The LC is sexually </a:t>
            </a:r>
            <a:r>
              <a:rPr lang="en-US" sz="8800" dirty="0" smtClean="0"/>
              <a:t>differentiated!!</a:t>
            </a:r>
            <a:endParaRPr lang="en-US" sz="8800" dirty="0"/>
          </a:p>
        </p:txBody>
      </p:sp>
      <p:sp>
        <p:nvSpPr>
          <p:cNvPr id="12" name="Content Placeholder 11"/>
          <p:cNvSpPr>
            <a:spLocks noGrp="1"/>
          </p:cNvSpPr>
          <p:nvPr>
            <p:ph idx="1"/>
          </p:nvPr>
        </p:nvSpPr>
        <p:spPr/>
        <p:txBody>
          <a:bodyPr/>
          <a:lstStyle/>
          <a:p>
            <a:endParaRPr lang="en-US"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2663912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943300" y="2229983"/>
            <a:ext cx="1167487" cy="1115980"/>
          </a:xfrm>
          <a:prstGeom prst="rect">
            <a:avLst/>
          </a:prstGeom>
        </p:spPr>
      </p:pic>
      <p:sp>
        <p:nvSpPr>
          <p:cNvPr id="2" name="Title 1"/>
          <p:cNvSpPr>
            <a:spLocks noGrp="1"/>
          </p:cNvSpPr>
          <p:nvPr>
            <p:ph type="title"/>
          </p:nvPr>
        </p:nvSpPr>
        <p:spPr/>
        <p:txBody>
          <a:bodyPr/>
          <a:lstStyle/>
          <a:p>
            <a:r>
              <a:rPr lang="en-US" dirty="0" err="1" smtClean="0"/>
              <a:t>Atomoxetine</a:t>
            </a:r>
            <a:r>
              <a:rPr lang="en-US" dirty="0" smtClean="0"/>
              <a:t> (ATM)</a:t>
            </a:r>
            <a:endParaRPr lang="en-US" dirty="0"/>
          </a:p>
        </p:txBody>
      </p:sp>
      <p:sp>
        <p:nvSpPr>
          <p:cNvPr id="3" name="Content Placeholder 2"/>
          <p:cNvSpPr>
            <a:spLocks noGrp="1"/>
          </p:cNvSpPr>
          <p:nvPr>
            <p:ph idx="1"/>
          </p:nvPr>
        </p:nvSpPr>
        <p:spPr>
          <a:xfrm>
            <a:off x="838199" y="1825625"/>
            <a:ext cx="10357885" cy="4351338"/>
          </a:xfrm>
        </p:spPr>
        <p:txBody>
          <a:bodyPr/>
          <a:lstStyle/>
          <a:p>
            <a:r>
              <a:rPr lang="en-US" dirty="0" err="1" smtClean="0"/>
              <a:t>Straterra</a:t>
            </a:r>
            <a:r>
              <a:rPr lang="en-US" dirty="0" smtClean="0"/>
              <a:t>, also known as </a:t>
            </a:r>
            <a:r>
              <a:rPr lang="en-US" dirty="0" err="1" smtClean="0"/>
              <a:t>atomoxetine</a:t>
            </a:r>
            <a:r>
              <a:rPr lang="en-US" dirty="0" smtClean="0"/>
              <a:t>, is a norepinephrine reuptake inhibitor</a:t>
            </a:r>
            <a:endParaRPr lang="en-US" dirty="0"/>
          </a:p>
        </p:txBody>
      </p:sp>
      <p:sp>
        <p:nvSpPr>
          <p:cNvPr id="55" name="TextBox 54"/>
          <p:cNvSpPr txBox="1"/>
          <p:nvPr/>
        </p:nvSpPr>
        <p:spPr>
          <a:xfrm>
            <a:off x="8396775" y="2808638"/>
            <a:ext cx="445956" cy="369332"/>
          </a:xfrm>
          <a:prstGeom prst="rect">
            <a:avLst/>
          </a:prstGeom>
          <a:noFill/>
        </p:spPr>
        <p:txBody>
          <a:bodyPr wrap="none" rtlCol="0">
            <a:spAutoFit/>
          </a:bodyPr>
          <a:lstStyle/>
          <a:p>
            <a:r>
              <a:rPr lang="en-US" dirty="0" smtClean="0"/>
              <a:t>NE</a:t>
            </a:r>
            <a:endParaRPr lang="en-US" dirty="0"/>
          </a:p>
        </p:txBody>
      </p:sp>
      <p:sp>
        <p:nvSpPr>
          <p:cNvPr id="56" name="TextBox 55"/>
          <p:cNvSpPr txBox="1"/>
          <p:nvPr/>
        </p:nvSpPr>
        <p:spPr>
          <a:xfrm>
            <a:off x="6844903" y="3749465"/>
            <a:ext cx="445956" cy="369332"/>
          </a:xfrm>
          <a:prstGeom prst="rect">
            <a:avLst/>
          </a:prstGeom>
          <a:noFill/>
        </p:spPr>
        <p:txBody>
          <a:bodyPr wrap="none" rtlCol="0">
            <a:spAutoFit/>
          </a:bodyPr>
          <a:lstStyle/>
          <a:p>
            <a:r>
              <a:rPr lang="en-US" dirty="0" smtClean="0"/>
              <a:t>NE</a:t>
            </a:r>
            <a:endParaRPr lang="en-US" dirty="0"/>
          </a:p>
        </p:txBody>
      </p:sp>
      <p:sp>
        <p:nvSpPr>
          <p:cNvPr id="57" name="TextBox 56"/>
          <p:cNvSpPr txBox="1"/>
          <p:nvPr/>
        </p:nvSpPr>
        <p:spPr>
          <a:xfrm>
            <a:off x="5960456" y="3568539"/>
            <a:ext cx="445956" cy="369332"/>
          </a:xfrm>
          <a:prstGeom prst="rect">
            <a:avLst/>
          </a:prstGeom>
          <a:noFill/>
        </p:spPr>
        <p:txBody>
          <a:bodyPr wrap="none" rtlCol="0">
            <a:spAutoFit/>
          </a:bodyPr>
          <a:lstStyle/>
          <a:p>
            <a:r>
              <a:rPr lang="en-US" dirty="0" smtClean="0"/>
              <a:t>NE</a:t>
            </a:r>
            <a:endParaRPr lang="en-US" dirty="0"/>
          </a:p>
        </p:txBody>
      </p:sp>
      <p:sp>
        <p:nvSpPr>
          <p:cNvPr id="58" name="Oval 57"/>
          <p:cNvSpPr>
            <a:spLocks noChangeAspect="1"/>
          </p:cNvSpPr>
          <p:nvPr/>
        </p:nvSpPr>
        <p:spPr>
          <a:xfrm>
            <a:off x="3079646" y="4277792"/>
            <a:ext cx="470867" cy="41746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a:spLocks noChangeAspect="1"/>
          </p:cNvSpPr>
          <p:nvPr/>
        </p:nvSpPr>
        <p:spPr>
          <a:xfrm>
            <a:off x="2574133" y="3805551"/>
            <a:ext cx="1441704" cy="136889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p:cNvCxnSpPr>
            <a:cxnSpLocks noChangeAspect="1"/>
          </p:cNvCxnSpPr>
          <p:nvPr/>
        </p:nvCxnSpPr>
        <p:spPr>
          <a:xfrm>
            <a:off x="2368239" y="4582021"/>
            <a:ext cx="346119" cy="38815"/>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1" name="Freeform 60"/>
          <p:cNvSpPr>
            <a:spLocks noChangeAspect="1"/>
          </p:cNvSpPr>
          <p:nvPr/>
        </p:nvSpPr>
        <p:spPr>
          <a:xfrm rot="19522723">
            <a:off x="2189811" y="4501946"/>
            <a:ext cx="169093" cy="13593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a:cxnSpLocks noChangeAspect="1"/>
          </p:cNvCxnSpPr>
          <p:nvPr/>
        </p:nvCxnSpPr>
        <p:spPr>
          <a:xfrm rot="1384622">
            <a:off x="2991396" y="3691151"/>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3" name="Freeform 62"/>
          <p:cNvSpPr>
            <a:spLocks noChangeAspect="1"/>
          </p:cNvSpPr>
          <p:nvPr/>
        </p:nvSpPr>
        <p:spPr>
          <a:xfrm rot="1384622">
            <a:off x="2939175" y="3537081"/>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Connector 63"/>
          <p:cNvCxnSpPr>
            <a:cxnSpLocks noChangeAspect="1"/>
          </p:cNvCxnSpPr>
          <p:nvPr/>
        </p:nvCxnSpPr>
        <p:spPr>
          <a:xfrm rot="2340376">
            <a:off x="3263717" y="3688316"/>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5" name="Freeform 64"/>
          <p:cNvSpPr>
            <a:spLocks noChangeAspect="1"/>
          </p:cNvSpPr>
          <p:nvPr/>
        </p:nvSpPr>
        <p:spPr>
          <a:xfrm rot="2340376">
            <a:off x="3273398" y="3520766"/>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a:cxnSpLocks noChangeAspect="1"/>
          </p:cNvCxnSpPr>
          <p:nvPr/>
        </p:nvCxnSpPr>
        <p:spPr>
          <a:xfrm rot="3347118">
            <a:off x="3582512" y="3784243"/>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7" name="Freeform 66"/>
          <p:cNvSpPr>
            <a:spLocks noChangeAspect="1"/>
          </p:cNvSpPr>
          <p:nvPr/>
        </p:nvSpPr>
        <p:spPr>
          <a:xfrm rot="3347118">
            <a:off x="3633546" y="3646534"/>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a:cxnSpLocks noChangeAspect="1"/>
          </p:cNvCxnSpPr>
          <p:nvPr/>
        </p:nvCxnSpPr>
        <p:spPr>
          <a:xfrm rot="4242753">
            <a:off x="3778818" y="3924638"/>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9" name="Freeform 68"/>
          <p:cNvSpPr>
            <a:spLocks noChangeAspect="1"/>
          </p:cNvSpPr>
          <p:nvPr/>
        </p:nvSpPr>
        <p:spPr>
          <a:xfrm rot="4242753">
            <a:off x="3896562" y="3820018"/>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2945050" y="5226666"/>
            <a:ext cx="742511" cy="307777"/>
          </a:xfrm>
          <a:prstGeom prst="rect">
            <a:avLst/>
          </a:prstGeom>
          <a:noFill/>
        </p:spPr>
        <p:txBody>
          <a:bodyPr wrap="none" rtlCol="0">
            <a:spAutoFit/>
          </a:bodyPr>
          <a:lstStyle/>
          <a:p>
            <a:r>
              <a:rPr lang="en-US" sz="1400" dirty="0" smtClean="0"/>
              <a:t>PFC cell</a:t>
            </a:r>
            <a:endParaRPr lang="en-US" sz="1400" dirty="0"/>
          </a:p>
        </p:txBody>
      </p:sp>
      <p:cxnSp>
        <p:nvCxnSpPr>
          <p:cNvPr id="73" name="Straight Connector 72"/>
          <p:cNvCxnSpPr>
            <a:cxnSpLocks noChangeAspect="1"/>
            <a:endCxn id="74" idx="1"/>
          </p:cNvCxnSpPr>
          <p:nvPr/>
        </p:nvCxnSpPr>
        <p:spPr>
          <a:xfrm flipH="1" flipV="1">
            <a:off x="2521218" y="4120669"/>
            <a:ext cx="228124" cy="20162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74" name="Freeform 73"/>
          <p:cNvSpPr>
            <a:spLocks noChangeAspect="1"/>
          </p:cNvSpPr>
          <p:nvPr/>
        </p:nvSpPr>
        <p:spPr>
          <a:xfrm>
            <a:off x="2404722" y="4013877"/>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2751515" y="3274729"/>
            <a:ext cx="445956" cy="369332"/>
          </a:xfrm>
          <a:prstGeom prst="rect">
            <a:avLst/>
          </a:prstGeom>
          <a:noFill/>
        </p:spPr>
        <p:txBody>
          <a:bodyPr wrap="none" rtlCol="0">
            <a:spAutoFit/>
          </a:bodyPr>
          <a:lstStyle/>
          <a:p>
            <a:r>
              <a:rPr lang="en-US" dirty="0" smtClean="0"/>
              <a:t>NE</a:t>
            </a:r>
            <a:endParaRPr lang="en-US" dirty="0"/>
          </a:p>
        </p:txBody>
      </p:sp>
      <p:sp>
        <p:nvSpPr>
          <p:cNvPr id="77" name="TextBox 76"/>
          <p:cNvSpPr txBox="1"/>
          <p:nvPr/>
        </p:nvSpPr>
        <p:spPr>
          <a:xfrm>
            <a:off x="3136865" y="3243891"/>
            <a:ext cx="445956" cy="369332"/>
          </a:xfrm>
          <a:prstGeom prst="rect">
            <a:avLst/>
          </a:prstGeom>
          <a:noFill/>
        </p:spPr>
        <p:txBody>
          <a:bodyPr wrap="none" rtlCol="0">
            <a:spAutoFit/>
          </a:bodyPr>
          <a:lstStyle/>
          <a:p>
            <a:r>
              <a:rPr lang="en-US" dirty="0" smtClean="0"/>
              <a:t>NE</a:t>
            </a:r>
            <a:endParaRPr lang="en-US" dirty="0"/>
          </a:p>
        </p:txBody>
      </p:sp>
      <p:cxnSp>
        <p:nvCxnSpPr>
          <p:cNvPr id="78" name="Straight Connector 77"/>
          <p:cNvCxnSpPr>
            <a:cxnSpLocks noChangeAspect="1"/>
          </p:cNvCxnSpPr>
          <p:nvPr/>
        </p:nvCxnSpPr>
        <p:spPr>
          <a:xfrm rot="1384622">
            <a:off x="2744495" y="3871583"/>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79" name="Freeform 78"/>
          <p:cNvSpPr>
            <a:spLocks noChangeAspect="1"/>
          </p:cNvSpPr>
          <p:nvPr/>
        </p:nvSpPr>
        <p:spPr>
          <a:xfrm rot="1384622">
            <a:off x="2692274" y="3717513"/>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a:spLocks noChangeAspect="1"/>
          </p:cNvSpPr>
          <p:nvPr/>
        </p:nvSpPr>
        <p:spPr>
          <a:xfrm>
            <a:off x="7770065" y="4312077"/>
            <a:ext cx="470867" cy="41746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a:spLocks noChangeAspect="1"/>
          </p:cNvSpPr>
          <p:nvPr/>
        </p:nvSpPr>
        <p:spPr>
          <a:xfrm>
            <a:off x="7264552" y="3839836"/>
            <a:ext cx="1441704" cy="1368891"/>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p:cNvCxnSpPr>
            <a:cxnSpLocks noChangeAspect="1"/>
          </p:cNvCxnSpPr>
          <p:nvPr/>
        </p:nvCxnSpPr>
        <p:spPr>
          <a:xfrm>
            <a:off x="7058658" y="4616306"/>
            <a:ext cx="346119" cy="38815"/>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83" name="Freeform 82"/>
          <p:cNvSpPr>
            <a:spLocks noChangeAspect="1"/>
          </p:cNvSpPr>
          <p:nvPr/>
        </p:nvSpPr>
        <p:spPr>
          <a:xfrm rot="19522723">
            <a:off x="6880230" y="4536231"/>
            <a:ext cx="169093" cy="13593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p:cNvCxnSpPr>
            <a:cxnSpLocks noChangeAspect="1"/>
          </p:cNvCxnSpPr>
          <p:nvPr/>
        </p:nvCxnSpPr>
        <p:spPr>
          <a:xfrm rot="1384622">
            <a:off x="7681815" y="3725436"/>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85" name="Freeform 84"/>
          <p:cNvSpPr>
            <a:spLocks noChangeAspect="1"/>
          </p:cNvSpPr>
          <p:nvPr/>
        </p:nvSpPr>
        <p:spPr>
          <a:xfrm rot="1384622">
            <a:off x="7629594" y="3571366"/>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p:cNvCxnSpPr>
            <a:cxnSpLocks noChangeAspect="1"/>
          </p:cNvCxnSpPr>
          <p:nvPr/>
        </p:nvCxnSpPr>
        <p:spPr>
          <a:xfrm rot="2340376">
            <a:off x="7954136" y="3722601"/>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87" name="Freeform 86"/>
          <p:cNvSpPr>
            <a:spLocks noChangeAspect="1"/>
          </p:cNvSpPr>
          <p:nvPr/>
        </p:nvSpPr>
        <p:spPr>
          <a:xfrm rot="2340376">
            <a:off x="7963817" y="3555051"/>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p:cNvCxnSpPr>
            <a:cxnSpLocks noChangeAspect="1"/>
          </p:cNvCxnSpPr>
          <p:nvPr/>
        </p:nvCxnSpPr>
        <p:spPr>
          <a:xfrm rot="3347118">
            <a:off x="8272931" y="3818528"/>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89" name="Freeform 88"/>
          <p:cNvSpPr>
            <a:spLocks noChangeAspect="1"/>
          </p:cNvSpPr>
          <p:nvPr/>
        </p:nvSpPr>
        <p:spPr>
          <a:xfrm rot="3347118">
            <a:off x="8323965" y="3680819"/>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 name="Straight Connector 89"/>
          <p:cNvCxnSpPr>
            <a:cxnSpLocks noChangeAspect="1"/>
          </p:cNvCxnSpPr>
          <p:nvPr/>
        </p:nvCxnSpPr>
        <p:spPr>
          <a:xfrm rot="4242753">
            <a:off x="8469237" y="3958923"/>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91" name="Freeform 90"/>
          <p:cNvSpPr>
            <a:spLocks noChangeAspect="1"/>
          </p:cNvSpPr>
          <p:nvPr/>
        </p:nvSpPr>
        <p:spPr>
          <a:xfrm rot="4242753">
            <a:off x="8586981" y="3854303"/>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a:off x="7335856" y="5293439"/>
            <a:ext cx="1244636" cy="307777"/>
          </a:xfrm>
          <a:prstGeom prst="rect">
            <a:avLst/>
          </a:prstGeom>
          <a:noFill/>
        </p:spPr>
        <p:txBody>
          <a:bodyPr wrap="none" rtlCol="0">
            <a:spAutoFit/>
          </a:bodyPr>
          <a:lstStyle/>
          <a:p>
            <a:r>
              <a:rPr lang="en-US" sz="1400" dirty="0" smtClean="0"/>
              <a:t>PFC cell + ATM</a:t>
            </a:r>
            <a:endParaRPr lang="en-US" sz="1400" dirty="0"/>
          </a:p>
        </p:txBody>
      </p:sp>
      <p:cxnSp>
        <p:nvCxnSpPr>
          <p:cNvPr id="95" name="Straight Connector 94"/>
          <p:cNvCxnSpPr>
            <a:cxnSpLocks noChangeAspect="1"/>
            <a:endCxn id="96" idx="1"/>
          </p:cNvCxnSpPr>
          <p:nvPr/>
        </p:nvCxnSpPr>
        <p:spPr>
          <a:xfrm flipH="1" flipV="1">
            <a:off x="7211637" y="4154954"/>
            <a:ext cx="228124" cy="20162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96" name="Freeform 95"/>
          <p:cNvSpPr>
            <a:spLocks noChangeAspect="1"/>
          </p:cNvSpPr>
          <p:nvPr/>
        </p:nvSpPr>
        <p:spPr>
          <a:xfrm>
            <a:off x="7095141" y="4048162"/>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p:cNvSpPr txBox="1"/>
          <p:nvPr/>
        </p:nvSpPr>
        <p:spPr>
          <a:xfrm>
            <a:off x="7441934" y="3309014"/>
            <a:ext cx="445956" cy="369332"/>
          </a:xfrm>
          <a:prstGeom prst="rect">
            <a:avLst/>
          </a:prstGeom>
          <a:noFill/>
        </p:spPr>
        <p:txBody>
          <a:bodyPr wrap="none" rtlCol="0">
            <a:spAutoFit/>
          </a:bodyPr>
          <a:lstStyle/>
          <a:p>
            <a:r>
              <a:rPr lang="en-US" dirty="0" smtClean="0"/>
              <a:t>NE</a:t>
            </a:r>
            <a:endParaRPr lang="en-US" dirty="0"/>
          </a:p>
        </p:txBody>
      </p:sp>
      <p:sp>
        <p:nvSpPr>
          <p:cNvPr id="99" name="TextBox 98"/>
          <p:cNvSpPr txBox="1"/>
          <p:nvPr/>
        </p:nvSpPr>
        <p:spPr>
          <a:xfrm>
            <a:off x="7827284" y="3278176"/>
            <a:ext cx="445956" cy="369332"/>
          </a:xfrm>
          <a:prstGeom prst="rect">
            <a:avLst/>
          </a:prstGeom>
          <a:noFill/>
        </p:spPr>
        <p:txBody>
          <a:bodyPr wrap="none" rtlCol="0">
            <a:spAutoFit/>
          </a:bodyPr>
          <a:lstStyle/>
          <a:p>
            <a:r>
              <a:rPr lang="en-US" dirty="0" smtClean="0"/>
              <a:t>NE</a:t>
            </a:r>
            <a:endParaRPr lang="en-US" dirty="0"/>
          </a:p>
        </p:txBody>
      </p:sp>
      <p:cxnSp>
        <p:nvCxnSpPr>
          <p:cNvPr id="100" name="Straight Connector 99"/>
          <p:cNvCxnSpPr>
            <a:cxnSpLocks noChangeAspect="1"/>
          </p:cNvCxnSpPr>
          <p:nvPr/>
        </p:nvCxnSpPr>
        <p:spPr>
          <a:xfrm rot="1384622">
            <a:off x="7434914" y="3905868"/>
            <a:ext cx="155338" cy="2184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101" name="Freeform 100"/>
          <p:cNvSpPr>
            <a:spLocks noChangeAspect="1"/>
          </p:cNvSpPr>
          <p:nvPr/>
        </p:nvSpPr>
        <p:spPr>
          <a:xfrm rot="1384622">
            <a:off x="7382693" y="3751798"/>
            <a:ext cx="145620" cy="117068"/>
          </a:xfrm>
          <a:custGeom>
            <a:avLst/>
            <a:gdLst>
              <a:gd name="connsiteX0" fmla="*/ 338667 w 338667"/>
              <a:gd name="connsiteY0" fmla="*/ 0 h 272254"/>
              <a:gd name="connsiteX1" fmla="*/ 270933 w 338667"/>
              <a:gd name="connsiteY1" fmla="*/ 248356 h 272254"/>
              <a:gd name="connsiteX2" fmla="*/ 0 w 338667"/>
              <a:gd name="connsiteY2" fmla="*/ 248356 h 272254"/>
            </a:gdLst>
            <a:ahLst/>
            <a:cxnLst>
              <a:cxn ang="0">
                <a:pos x="connsiteX0" y="connsiteY0"/>
              </a:cxn>
              <a:cxn ang="0">
                <a:pos x="connsiteX1" y="connsiteY1"/>
              </a:cxn>
              <a:cxn ang="0">
                <a:pos x="connsiteX2" y="connsiteY2"/>
              </a:cxn>
            </a:cxnLst>
            <a:rect l="l" t="t" r="r" b="b"/>
            <a:pathLst>
              <a:path w="338667" h="272254">
                <a:moveTo>
                  <a:pt x="338667" y="0"/>
                </a:moveTo>
                <a:cubicBezTo>
                  <a:pt x="333022" y="103481"/>
                  <a:pt x="327377" y="206963"/>
                  <a:pt x="270933" y="248356"/>
                </a:cubicBezTo>
                <a:cubicBezTo>
                  <a:pt x="214488" y="289749"/>
                  <a:pt x="107244" y="269052"/>
                  <a:pt x="0" y="248356"/>
                </a:cubicBezTo>
              </a:path>
            </a:pathLst>
          </a:cu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p:cNvSpPr txBox="1"/>
          <p:nvPr/>
        </p:nvSpPr>
        <p:spPr>
          <a:xfrm>
            <a:off x="9476277" y="3308673"/>
            <a:ext cx="445956" cy="369332"/>
          </a:xfrm>
          <a:prstGeom prst="rect">
            <a:avLst/>
          </a:prstGeom>
          <a:noFill/>
        </p:spPr>
        <p:txBody>
          <a:bodyPr wrap="none" rtlCol="0">
            <a:spAutoFit/>
          </a:bodyPr>
          <a:lstStyle/>
          <a:p>
            <a:r>
              <a:rPr lang="en-US" dirty="0" smtClean="0"/>
              <a:t>NE</a:t>
            </a:r>
            <a:endParaRPr lang="en-US" dirty="0"/>
          </a:p>
        </p:txBody>
      </p:sp>
      <p:sp>
        <p:nvSpPr>
          <p:cNvPr id="103" name="TextBox 102"/>
          <p:cNvSpPr txBox="1"/>
          <p:nvPr/>
        </p:nvSpPr>
        <p:spPr>
          <a:xfrm>
            <a:off x="6964776" y="2579449"/>
            <a:ext cx="445956" cy="369332"/>
          </a:xfrm>
          <a:prstGeom prst="rect">
            <a:avLst/>
          </a:prstGeom>
          <a:noFill/>
        </p:spPr>
        <p:txBody>
          <a:bodyPr wrap="none" rtlCol="0">
            <a:spAutoFit/>
          </a:bodyPr>
          <a:lstStyle/>
          <a:p>
            <a:r>
              <a:rPr lang="en-US" dirty="0" smtClean="0"/>
              <a:t>NE</a:t>
            </a:r>
            <a:endParaRPr lang="en-US" dirty="0"/>
          </a:p>
        </p:txBody>
      </p:sp>
      <p:sp>
        <p:nvSpPr>
          <p:cNvPr id="104" name="TextBox 103"/>
          <p:cNvSpPr txBox="1"/>
          <p:nvPr/>
        </p:nvSpPr>
        <p:spPr>
          <a:xfrm>
            <a:off x="7160380" y="3504789"/>
            <a:ext cx="445956" cy="369332"/>
          </a:xfrm>
          <a:prstGeom prst="rect">
            <a:avLst/>
          </a:prstGeom>
          <a:noFill/>
        </p:spPr>
        <p:txBody>
          <a:bodyPr wrap="none" rtlCol="0">
            <a:spAutoFit/>
          </a:bodyPr>
          <a:lstStyle/>
          <a:p>
            <a:r>
              <a:rPr lang="en-US" dirty="0" smtClean="0"/>
              <a:t>NE</a:t>
            </a:r>
            <a:endParaRPr lang="en-US" dirty="0"/>
          </a:p>
        </p:txBody>
      </p:sp>
      <p:sp>
        <p:nvSpPr>
          <p:cNvPr id="105" name="Rectangle 104"/>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06" name="Rectangle 105"/>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07" name="Rectangle 106"/>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97" name="TextBox 96"/>
          <p:cNvSpPr txBox="1"/>
          <p:nvPr/>
        </p:nvSpPr>
        <p:spPr>
          <a:xfrm>
            <a:off x="4169695" y="2860570"/>
            <a:ext cx="445956" cy="369332"/>
          </a:xfrm>
          <a:prstGeom prst="rect">
            <a:avLst/>
          </a:prstGeom>
          <a:noFill/>
        </p:spPr>
        <p:txBody>
          <a:bodyPr wrap="none" rtlCol="0">
            <a:spAutoFit/>
          </a:bodyPr>
          <a:lstStyle/>
          <a:p>
            <a:r>
              <a:rPr lang="en-US" dirty="0" smtClean="0"/>
              <a:t>NE</a:t>
            </a:r>
            <a:endParaRPr lang="en-US" dirty="0"/>
          </a:p>
        </p:txBody>
      </p:sp>
      <p:sp>
        <p:nvSpPr>
          <p:cNvPr id="108" name="TextBox 107"/>
          <p:cNvSpPr txBox="1"/>
          <p:nvPr/>
        </p:nvSpPr>
        <p:spPr>
          <a:xfrm>
            <a:off x="4334581" y="2655424"/>
            <a:ext cx="445956" cy="369332"/>
          </a:xfrm>
          <a:prstGeom prst="rect">
            <a:avLst/>
          </a:prstGeom>
          <a:noFill/>
        </p:spPr>
        <p:txBody>
          <a:bodyPr wrap="none" rtlCol="0">
            <a:spAutoFit/>
          </a:bodyPr>
          <a:lstStyle/>
          <a:p>
            <a:r>
              <a:rPr lang="en-US" dirty="0" smtClean="0"/>
              <a:t>NE</a:t>
            </a:r>
            <a:endParaRPr lang="en-US" dirty="0"/>
          </a:p>
        </p:txBody>
      </p:sp>
      <p:sp>
        <p:nvSpPr>
          <p:cNvPr id="109" name="TextBox 108"/>
          <p:cNvSpPr txBox="1"/>
          <p:nvPr/>
        </p:nvSpPr>
        <p:spPr>
          <a:xfrm>
            <a:off x="4066953" y="2673599"/>
            <a:ext cx="445956" cy="369332"/>
          </a:xfrm>
          <a:prstGeom prst="rect">
            <a:avLst/>
          </a:prstGeom>
          <a:noFill/>
        </p:spPr>
        <p:txBody>
          <a:bodyPr wrap="none" rtlCol="0">
            <a:spAutoFit/>
          </a:bodyPr>
          <a:lstStyle/>
          <a:p>
            <a:r>
              <a:rPr lang="en-US" dirty="0" smtClean="0"/>
              <a:t>NE</a:t>
            </a:r>
            <a:endParaRPr lang="en-US" dirty="0"/>
          </a:p>
        </p:txBody>
      </p:sp>
      <p:sp>
        <p:nvSpPr>
          <p:cNvPr id="110" name="TextBox 109"/>
          <p:cNvSpPr txBox="1"/>
          <p:nvPr/>
        </p:nvSpPr>
        <p:spPr>
          <a:xfrm>
            <a:off x="4334581" y="2450278"/>
            <a:ext cx="445956" cy="369332"/>
          </a:xfrm>
          <a:prstGeom prst="rect">
            <a:avLst/>
          </a:prstGeom>
          <a:noFill/>
        </p:spPr>
        <p:txBody>
          <a:bodyPr wrap="none" rtlCol="0">
            <a:spAutoFit/>
          </a:bodyPr>
          <a:lstStyle/>
          <a:p>
            <a:r>
              <a:rPr lang="en-US" dirty="0" smtClean="0"/>
              <a:t>NE</a:t>
            </a:r>
            <a:endParaRPr lang="en-US" dirty="0"/>
          </a:p>
        </p:txBody>
      </p:sp>
      <p:sp>
        <p:nvSpPr>
          <p:cNvPr id="116" name="TextBox 115"/>
          <p:cNvSpPr txBox="1"/>
          <p:nvPr/>
        </p:nvSpPr>
        <p:spPr>
          <a:xfrm>
            <a:off x="2707899" y="2646113"/>
            <a:ext cx="1400640" cy="307777"/>
          </a:xfrm>
          <a:prstGeom prst="rect">
            <a:avLst/>
          </a:prstGeom>
          <a:noFill/>
        </p:spPr>
        <p:txBody>
          <a:bodyPr wrap="none" rtlCol="0">
            <a:spAutoFit/>
          </a:bodyPr>
          <a:lstStyle/>
          <a:p>
            <a:r>
              <a:rPr lang="en-US" sz="1400" dirty="0" smtClean="0"/>
              <a:t>LC axon terminal</a:t>
            </a:r>
            <a:endParaRPr lang="en-US" sz="1400" dirty="0"/>
          </a:p>
        </p:txBody>
      </p:sp>
      <p:sp>
        <p:nvSpPr>
          <p:cNvPr id="117" name="TextBox 116"/>
          <p:cNvSpPr txBox="1"/>
          <p:nvPr/>
        </p:nvSpPr>
        <p:spPr>
          <a:xfrm>
            <a:off x="8290023" y="2351489"/>
            <a:ext cx="1400640" cy="307777"/>
          </a:xfrm>
          <a:prstGeom prst="rect">
            <a:avLst/>
          </a:prstGeom>
          <a:noFill/>
        </p:spPr>
        <p:txBody>
          <a:bodyPr wrap="none" rtlCol="0">
            <a:spAutoFit/>
          </a:bodyPr>
          <a:lstStyle/>
          <a:p>
            <a:r>
              <a:rPr lang="en-US" sz="1400" dirty="0" smtClean="0"/>
              <a:t>LC axon terminal</a:t>
            </a:r>
            <a:endParaRPr lang="en-US" sz="1400" dirty="0"/>
          </a:p>
        </p:txBody>
      </p:sp>
      <p:sp>
        <p:nvSpPr>
          <p:cNvPr id="70" name="TextBox 69"/>
          <p:cNvSpPr txBox="1"/>
          <p:nvPr/>
        </p:nvSpPr>
        <p:spPr>
          <a:xfrm>
            <a:off x="3870853" y="2972018"/>
            <a:ext cx="445956" cy="369332"/>
          </a:xfrm>
          <a:prstGeom prst="rect">
            <a:avLst/>
          </a:prstGeom>
          <a:noFill/>
        </p:spPr>
        <p:txBody>
          <a:bodyPr wrap="none" rtlCol="0">
            <a:spAutoFit/>
          </a:bodyPr>
          <a:lstStyle/>
          <a:p>
            <a:r>
              <a:rPr lang="en-US" dirty="0" smtClean="0"/>
              <a:t>NE</a:t>
            </a:r>
            <a:endParaRPr lang="en-US" dirty="0"/>
          </a:p>
        </p:txBody>
      </p:sp>
      <p:pic>
        <p:nvPicPr>
          <p:cNvPr id="72" name="Picture 71"/>
          <p:cNvPicPr>
            <a:picLocks noChangeAspect="1"/>
          </p:cNvPicPr>
          <p:nvPr/>
        </p:nvPicPr>
        <p:blipFill>
          <a:blip r:embed="rId2"/>
          <a:stretch>
            <a:fillRect/>
          </a:stretch>
        </p:blipFill>
        <p:spPr>
          <a:xfrm>
            <a:off x="9169216" y="2225370"/>
            <a:ext cx="1167487" cy="1115980"/>
          </a:xfrm>
          <a:prstGeom prst="rect">
            <a:avLst/>
          </a:prstGeom>
        </p:spPr>
      </p:pic>
      <p:sp>
        <p:nvSpPr>
          <p:cNvPr id="75" name="TextBox 74"/>
          <p:cNvSpPr txBox="1"/>
          <p:nvPr/>
        </p:nvSpPr>
        <p:spPr>
          <a:xfrm>
            <a:off x="9395611" y="2855957"/>
            <a:ext cx="445956" cy="369332"/>
          </a:xfrm>
          <a:prstGeom prst="rect">
            <a:avLst/>
          </a:prstGeom>
          <a:noFill/>
        </p:spPr>
        <p:txBody>
          <a:bodyPr wrap="none" rtlCol="0">
            <a:spAutoFit/>
          </a:bodyPr>
          <a:lstStyle/>
          <a:p>
            <a:r>
              <a:rPr lang="en-US" dirty="0" smtClean="0"/>
              <a:t>NE</a:t>
            </a:r>
            <a:endParaRPr lang="en-US" dirty="0"/>
          </a:p>
        </p:txBody>
      </p:sp>
      <p:sp>
        <p:nvSpPr>
          <p:cNvPr id="92" name="TextBox 91"/>
          <p:cNvSpPr txBox="1"/>
          <p:nvPr/>
        </p:nvSpPr>
        <p:spPr>
          <a:xfrm>
            <a:off x="9560497" y="2650811"/>
            <a:ext cx="445956" cy="369332"/>
          </a:xfrm>
          <a:prstGeom prst="rect">
            <a:avLst/>
          </a:prstGeom>
          <a:noFill/>
        </p:spPr>
        <p:txBody>
          <a:bodyPr wrap="none" rtlCol="0">
            <a:spAutoFit/>
          </a:bodyPr>
          <a:lstStyle/>
          <a:p>
            <a:r>
              <a:rPr lang="en-US" dirty="0" smtClean="0"/>
              <a:t>NE</a:t>
            </a:r>
            <a:endParaRPr lang="en-US" dirty="0"/>
          </a:p>
        </p:txBody>
      </p:sp>
      <p:sp>
        <p:nvSpPr>
          <p:cNvPr id="94" name="TextBox 93"/>
          <p:cNvSpPr txBox="1"/>
          <p:nvPr/>
        </p:nvSpPr>
        <p:spPr>
          <a:xfrm>
            <a:off x="9292869" y="2668986"/>
            <a:ext cx="445956" cy="369332"/>
          </a:xfrm>
          <a:prstGeom prst="rect">
            <a:avLst/>
          </a:prstGeom>
          <a:noFill/>
        </p:spPr>
        <p:txBody>
          <a:bodyPr wrap="none" rtlCol="0">
            <a:spAutoFit/>
          </a:bodyPr>
          <a:lstStyle/>
          <a:p>
            <a:r>
              <a:rPr lang="en-US" dirty="0" smtClean="0"/>
              <a:t>NE</a:t>
            </a:r>
            <a:endParaRPr lang="en-US" dirty="0"/>
          </a:p>
        </p:txBody>
      </p:sp>
      <p:sp>
        <p:nvSpPr>
          <p:cNvPr id="118" name="TextBox 117"/>
          <p:cNvSpPr txBox="1"/>
          <p:nvPr/>
        </p:nvSpPr>
        <p:spPr>
          <a:xfrm>
            <a:off x="9560497" y="2445665"/>
            <a:ext cx="445956" cy="369332"/>
          </a:xfrm>
          <a:prstGeom prst="rect">
            <a:avLst/>
          </a:prstGeom>
          <a:noFill/>
        </p:spPr>
        <p:txBody>
          <a:bodyPr wrap="none" rtlCol="0">
            <a:spAutoFit/>
          </a:bodyPr>
          <a:lstStyle/>
          <a:p>
            <a:r>
              <a:rPr lang="en-US" dirty="0" smtClean="0"/>
              <a:t>NE</a:t>
            </a:r>
            <a:endParaRPr lang="en-US" dirty="0"/>
          </a:p>
        </p:txBody>
      </p:sp>
      <p:sp>
        <p:nvSpPr>
          <p:cNvPr id="119" name="TextBox 118"/>
          <p:cNvSpPr txBox="1"/>
          <p:nvPr/>
        </p:nvSpPr>
        <p:spPr>
          <a:xfrm>
            <a:off x="9096769" y="2967405"/>
            <a:ext cx="445956" cy="369332"/>
          </a:xfrm>
          <a:prstGeom prst="rect">
            <a:avLst/>
          </a:prstGeom>
          <a:noFill/>
        </p:spPr>
        <p:txBody>
          <a:bodyPr wrap="none" rtlCol="0">
            <a:spAutoFit/>
          </a:bodyPr>
          <a:lstStyle/>
          <a:p>
            <a:r>
              <a:rPr lang="en-US" dirty="0" smtClean="0"/>
              <a:t>NE</a:t>
            </a:r>
            <a:endParaRPr lang="en-US" dirty="0"/>
          </a:p>
        </p:txBody>
      </p:sp>
    </p:spTree>
    <p:extLst>
      <p:ext uri="{BB962C8B-B14F-4D97-AF65-F5344CB8AC3E}">
        <p14:creationId xmlns:p14="http://schemas.microsoft.com/office/powerpoint/2010/main" val="1441878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56445" y="290941"/>
            <a:ext cx="12304889"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Attention treatments often target NE!!</a:t>
            </a:r>
            <a:endParaRPr lang="en-US" sz="8800" dirty="0"/>
          </a:p>
        </p:txBody>
      </p:sp>
      <p:sp>
        <p:nvSpPr>
          <p:cNvPr id="12" name="Rectangle 1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4" name="Rectangle 13"/>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5" name="Rectangle 14"/>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6" name="Rectangle 15"/>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7" name="Rectangle 16"/>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8" name="Rectangle 17"/>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1" name="Rectangle 20"/>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2" name="Rectangle 21"/>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3" name="Rectangle 22"/>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4" name="Rectangle 23"/>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5" name="Rectangle 24"/>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6" name="Rectangle 2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7" name="Rectangle 26"/>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8" name="Rectangle 27"/>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3079339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3277CB4-6CA9-EA47-8521-24BE5AA4F7B8}"/>
              </a:ext>
            </a:extLst>
          </p:cNvPr>
          <p:cNvSpPr/>
          <p:nvPr/>
        </p:nvSpPr>
        <p:spPr>
          <a:xfrm>
            <a:off x="4526914" y="2851255"/>
            <a:ext cx="3015049" cy="3286897"/>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B3575A7-EDE9-7843-A98B-E1891549796C}"/>
              </a:ext>
            </a:extLst>
          </p:cNvPr>
          <p:cNvSpPr txBox="1"/>
          <p:nvPr/>
        </p:nvSpPr>
        <p:spPr>
          <a:xfrm>
            <a:off x="2403782" y="2851255"/>
            <a:ext cx="1391856" cy="369332"/>
          </a:xfrm>
          <a:prstGeom prst="rect">
            <a:avLst/>
          </a:prstGeom>
          <a:noFill/>
        </p:spPr>
        <p:txBody>
          <a:bodyPr wrap="none" rtlCol="0">
            <a:spAutoFit/>
          </a:bodyPr>
          <a:lstStyle/>
          <a:p>
            <a:r>
              <a:rPr lang="en-US" dirty="0" smtClean="0"/>
              <a:t>Performance</a:t>
            </a:r>
            <a:endParaRPr lang="en-US" dirty="0"/>
          </a:p>
        </p:txBody>
      </p:sp>
      <p:cxnSp>
        <p:nvCxnSpPr>
          <p:cNvPr id="28" name="Straight Arrow Connector 27">
            <a:extLst>
              <a:ext uri="{FF2B5EF4-FFF2-40B4-BE49-F238E27FC236}">
                <a16:creationId xmlns:a16="http://schemas.microsoft.com/office/drawing/2014/main" id="{52AE716F-D32C-0A4F-A3BB-AC777EAF62C0}"/>
              </a:ext>
            </a:extLst>
          </p:cNvPr>
          <p:cNvCxnSpPr/>
          <p:nvPr/>
        </p:nvCxnSpPr>
        <p:spPr>
          <a:xfrm flipV="1">
            <a:off x="4248899" y="1692612"/>
            <a:ext cx="0" cy="275358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A1C70E0-40B5-9B42-BDE1-B92E59FABE90}"/>
              </a:ext>
            </a:extLst>
          </p:cNvPr>
          <p:cNvSpPr/>
          <p:nvPr/>
        </p:nvSpPr>
        <p:spPr>
          <a:xfrm>
            <a:off x="2445719" y="4471123"/>
            <a:ext cx="8489092" cy="2885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5510FE9-2011-844F-A8CE-8D3D3E930128}"/>
              </a:ext>
            </a:extLst>
          </p:cNvPr>
          <p:cNvSpPr txBox="1"/>
          <p:nvPr/>
        </p:nvSpPr>
        <p:spPr>
          <a:xfrm>
            <a:off x="5588899" y="4616381"/>
            <a:ext cx="891078" cy="369332"/>
          </a:xfrm>
          <a:prstGeom prst="rect">
            <a:avLst/>
          </a:prstGeom>
          <a:noFill/>
        </p:spPr>
        <p:txBody>
          <a:bodyPr wrap="none" rtlCol="0">
            <a:spAutoFit/>
          </a:bodyPr>
          <a:lstStyle/>
          <a:p>
            <a:r>
              <a:rPr lang="en-US" dirty="0" smtClean="0"/>
              <a:t>Arousal</a:t>
            </a:r>
            <a:endParaRPr lang="en-US" dirty="0"/>
          </a:p>
        </p:txBody>
      </p:sp>
      <p:sp>
        <p:nvSpPr>
          <p:cNvPr id="10" name="Rectangle 9">
            <a:extLst>
              <a:ext uri="{FF2B5EF4-FFF2-40B4-BE49-F238E27FC236}">
                <a16:creationId xmlns:a16="http://schemas.microsoft.com/office/drawing/2014/main" id="{070858E4-9F0C-5843-BC4C-25578062102C}"/>
              </a:ext>
            </a:extLst>
          </p:cNvPr>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a:extLst>
              <a:ext uri="{FF2B5EF4-FFF2-40B4-BE49-F238E27FC236}">
                <a16:creationId xmlns:a16="http://schemas.microsoft.com/office/drawing/2014/main" id="{F4B9E382-EB4A-B849-BC00-991ED4BFAEB6}"/>
              </a:ext>
            </a:extLst>
          </p:cNvPr>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2" name="Rectangle 11">
            <a:extLst>
              <a:ext uri="{FF2B5EF4-FFF2-40B4-BE49-F238E27FC236}">
                <a16:creationId xmlns:a16="http://schemas.microsoft.com/office/drawing/2014/main" id="{AD55FBC4-1BF6-1F44-A916-99D580B46770}"/>
              </a:ext>
            </a:extLst>
          </p:cNvPr>
          <p:cNvSpPr/>
          <p:nvPr/>
        </p:nvSpPr>
        <p:spPr>
          <a:xfrm>
            <a:off x="3048000" y="-30"/>
            <a:ext cx="3048000" cy="290925"/>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3" name="Rectangle 12">
            <a:extLst>
              <a:ext uri="{FF2B5EF4-FFF2-40B4-BE49-F238E27FC236}">
                <a16:creationId xmlns:a16="http://schemas.microsoft.com/office/drawing/2014/main" id="{0471E02E-6E3C-7748-8363-2A29C84A7FCC}"/>
              </a:ext>
            </a:extLst>
          </p:cNvPr>
          <p:cNvSpPr/>
          <p:nvPr/>
        </p:nvSpPr>
        <p:spPr>
          <a:xfrm>
            <a:off x="0" y="0"/>
            <a:ext cx="3048000" cy="290925"/>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Title 1"/>
          <p:cNvSpPr txBox="1">
            <a:spLocks/>
          </p:cNvSpPr>
          <p:nvPr/>
        </p:nvSpPr>
        <p:spPr>
          <a:xfrm>
            <a:off x="753762" y="343634"/>
            <a:ext cx="10515600" cy="8578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dirty="0" smtClean="0"/>
              <a:t>Yerkes-Dodson Law</a:t>
            </a:r>
            <a:endParaRPr lang="en-US" sz="4400" dirty="0"/>
          </a:p>
        </p:txBody>
      </p:sp>
      <p:sp>
        <p:nvSpPr>
          <p:cNvPr id="25" name="Rectangle 24"/>
          <p:cNvSpPr/>
          <p:nvPr/>
        </p:nvSpPr>
        <p:spPr>
          <a:xfrm>
            <a:off x="8212105" y="6528708"/>
            <a:ext cx="4018384" cy="261610"/>
          </a:xfrm>
          <a:prstGeom prst="rect">
            <a:avLst/>
          </a:prstGeom>
        </p:spPr>
        <p:txBody>
          <a:bodyPr wrap="square">
            <a:spAutoFit/>
          </a:bodyPr>
          <a:lstStyle/>
          <a:p>
            <a:r>
              <a:rPr lang="en-US" sz="1100" dirty="0">
                <a:latin typeface="Arial" panose="020B0604020202020204" pitchFamily="34" charset="0"/>
              </a:rPr>
              <a:t>Yerkes and Dodson, </a:t>
            </a:r>
            <a:r>
              <a:rPr lang="en-US" sz="1100" dirty="0" err="1">
                <a:latin typeface="Arial" panose="020B0604020202020204" pitchFamily="34" charset="0"/>
              </a:rPr>
              <a:t>Hebbian</a:t>
            </a:r>
            <a:r>
              <a:rPr lang="en-US" sz="1100" dirty="0">
                <a:latin typeface="Arial" panose="020B0604020202020204" pitchFamily="34" charset="0"/>
              </a:rPr>
              <a:t> - Diamond DM, et al. (2007)</a:t>
            </a:r>
            <a:endParaRPr lang="en-US" sz="1100" dirty="0"/>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0" name="Rectangle 29"/>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1" name="Rectangle 30"/>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cxnSp>
        <p:nvCxnSpPr>
          <p:cNvPr id="18" name="Straight Arrow Connector 17">
            <a:extLst>
              <a:ext uri="{FF2B5EF4-FFF2-40B4-BE49-F238E27FC236}">
                <a16:creationId xmlns:a16="http://schemas.microsoft.com/office/drawing/2014/main" id="{52AE716F-D32C-0A4F-A3BB-AC777EAF62C0}"/>
              </a:ext>
            </a:extLst>
          </p:cNvPr>
          <p:cNvCxnSpPr/>
          <p:nvPr/>
        </p:nvCxnSpPr>
        <p:spPr>
          <a:xfrm>
            <a:off x="4212079" y="4471123"/>
            <a:ext cx="4134255"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485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877329" y="6589809"/>
            <a:ext cx="1210118" cy="261610"/>
          </a:xfrm>
          <a:prstGeom prst="rect">
            <a:avLst/>
          </a:prstGeom>
        </p:spPr>
        <p:txBody>
          <a:bodyPr wrap="square">
            <a:spAutoFit/>
          </a:bodyPr>
          <a:lstStyle/>
          <a:p>
            <a:r>
              <a:rPr lang="en-US" sz="1100" dirty="0" err="1">
                <a:latin typeface="Arial" panose="020B0604020202020204" pitchFamily="34" charset="0"/>
              </a:rPr>
              <a:t>Arnsten</a:t>
            </a:r>
            <a:r>
              <a:rPr lang="en-US" sz="1100" dirty="0">
                <a:latin typeface="Arial" panose="020B0604020202020204" pitchFamily="34" charset="0"/>
              </a:rPr>
              <a:t> (2011)</a:t>
            </a:r>
            <a:endParaRPr lang="en-US" sz="1100" dirty="0"/>
          </a:p>
        </p:txBody>
      </p:sp>
      <p:sp>
        <p:nvSpPr>
          <p:cNvPr id="5" name="Rectangle 4"/>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0" name="Rectangle 9"/>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Rectangle 10"/>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2" name="Rectangle 11"/>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3" name="Rectangle 12"/>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4" name="Rectangle 13"/>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0" name="Rectangle 19"/>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4" name="Rectangle 23"/>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5" name="Rectangle 24"/>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6" name="Rectangle 25"/>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7" name="Rectangle 26"/>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8" name="Rectangle 27"/>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9" name="Rectangle 28"/>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0" name="Rectangle 29"/>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1" name="Rectangle 30"/>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2" name="Rectangle 31"/>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3" name="Rectangle 32"/>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4" name="Rectangle 33"/>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5" name="Rectangle 34"/>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36" name="Rectangle 35"/>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7" name="Rectangle 36"/>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pic>
        <p:nvPicPr>
          <p:cNvPr id="3" name="Picture 2"/>
          <p:cNvPicPr>
            <a:picLocks noChangeAspect="1"/>
          </p:cNvPicPr>
          <p:nvPr/>
        </p:nvPicPr>
        <p:blipFill>
          <a:blip r:embed="rId3"/>
          <a:stretch>
            <a:fillRect/>
          </a:stretch>
        </p:blipFill>
        <p:spPr>
          <a:xfrm>
            <a:off x="5393761" y="391218"/>
            <a:ext cx="5302592" cy="6329396"/>
          </a:xfrm>
          <a:prstGeom prst="rect">
            <a:avLst/>
          </a:prstGeom>
        </p:spPr>
      </p:pic>
      <p:sp>
        <p:nvSpPr>
          <p:cNvPr id="2" name="Rectangle 1"/>
          <p:cNvSpPr/>
          <p:nvPr/>
        </p:nvSpPr>
        <p:spPr>
          <a:xfrm>
            <a:off x="8196882" y="305865"/>
            <a:ext cx="640442" cy="238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9945999" y="1158657"/>
            <a:ext cx="640442" cy="238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167698" y="2412020"/>
            <a:ext cx="640442" cy="238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945999" y="3274780"/>
            <a:ext cx="640442" cy="238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802787" y="391218"/>
            <a:ext cx="5975460" cy="415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srcRect b="69138"/>
          <a:stretch/>
        </p:blipFill>
        <p:spPr>
          <a:xfrm>
            <a:off x="5433320" y="2298278"/>
            <a:ext cx="5303980" cy="1953004"/>
          </a:xfrm>
          <a:prstGeom prst="rect">
            <a:avLst/>
          </a:prstGeom>
        </p:spPr>
      </p:pic>
      <p:sp>
        <p:nvSpPr>
          <p:cNvPr id="8" name="Title 1"/>
          <p:cNvSpPr>
            <a:spLocks noGrp="1"/>
          </p:cNvSpPr>
          <p:nvPr>
            <p:ph type="title"/>
          </p:nvPr>
        </p:nvSpPr>
        <p:spPr>
          <a:xfrm>
            <a:off x="838200" y="365125"/>
            <a:ext cx="10515600" cy="1325563"/>
          </a:xfrm>
        </p:spPr>
        <p:txBody>
          <a:bodyPr/>
          <a:lstStyle/>
          <a:p>
            <a:r>
              <a:rPr lang="en-US" dirty="0"/>
              <a:t>Yerkes-Dodson Law</a:t>
            </a:r>
          </a:p>
        </p:txBody>
      </p:sp>
    </p:spTree>
    <p:extLst>
      <p:ext uri="{BB962C8B-B14F-4D97-AF65-F5344CB8AC3E}">
        <p14:creationId xmlns:p14="http://schemas.microsoft.com/office/powerpoint/2010/main" val="22434287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21266" y="290941"/>
            <a:ext cx="12192000"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a:t>There’s an optimal </a:t>
            </a:r>
            <a:r>
              <a:rPr lang="en-US" sz="8800" dirty="0" smtClean="0"/>
              <a:t>NE + DA level!!</a:t>
            </a:r>
            <a:endParaRPr lang="en-US" sz="8800" dirty="0"/>
          </a:p>
        </p:txBody>
      </p:sp>
      <p:sp>
        <p:nvSpPr>
          <p:cNvPr id="12" name="Content Placeholder 11"/>
          <p:cNvSpPr>
            <a:spLocks noGrp="1"/>
          </p:cNvSpPr>
          <p:nvPr>
            <p:ph idx="1"/>
          </p:nvPr>
        </p:nvSpPr>
        <p:spPr/>
        <p:txBody>
          <a:bodyPr/>
          <a:lstStyle/>
          <a:p>
            <a:pPr marL="0" indent="0">
              <a:buNone/>
            </a:pPr>
            <a:endParaRPr lang="en-US"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846224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838200" y="365125"/>
            <a:ext cx="10411501" cy="5856470"/>
          </a:xfrm>
          <a:prstGeom prst="rect">
            <a:avLst/>
          </a:prstGeom>
        </p:spPr>
      </p:pic>
      <p:sp>
        <p:nvSpPr>
          <p:cNvPr id="4" name="Rectangle 3"/>
          <p:cNvSpPr/>
          <p:nvPr/>
        </p:nvSpPr>
        <p:spPr>
          <a:xfrm>
            <a:off x="2864498" y="3704253"/>
            <a:ext cx="961054" cy="18847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rot="5236582">
            <a:off x="8225340" y="2438479"/>
            <a:ext cx="1342083" cy="3226105"/>
          </a:xfrm>
          <a:prstGeom prst="rect">
            <a:avLst/>
          </a:prstGeom>
        </p:spPr>
      </p:pic>
      <p:sp>
        <p:nvSpPr>
          <p:cNvPr id="8" name="Rectangle 7"/>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0" name="Rectangle 9"/>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Rectangle 10"/>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2" name="Rectangle 11"/>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3" name="Rectangle 12"/>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4" name="Rectangle 13"/>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15" name="Rectangle 14"/>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6" name="Rectangle 15"/>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7" name="Rectangle 16"/>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9091927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838200" y="365125"/>
            <a:ext cx="10411501" cy="5856470"/>
          </a:xfrm>
          <a:prstGeom prst="rect">
            <a:avLst/>
          </a:prstGeom>
        </p:spPr>
      </p:pic>
      <p:pic>
        <p:nvPicPr>
          <p:cNvPr id="4" name="Picture 3"/>
          <p:cNvPicPr>
            <a:picLocks noChangeAspect="1"/>
          </p:cNvPicPr>
          <p:nvPr/>
        </p:nvPicPr>
        <p:blipFill>
          <a:blip r:embed="rId4"/>
          <a:stretch>
            <a:fillRect/>
          </a:stretch>
        </p:blipFill>
        <p:spPr>
          <a:xfrm>
            <a:off x="2874407" y="3721961"/>
            <a:ext cx="975445" cy="1896020"/>
          </a:xfrm>
          <a:prstGeom prst="rect">
            <a:avLst/>
          </a:prstGeom>
        </p:spPr>
      </p:pic>
      <p:pic>
        <p:nvPicPr>
          <p:cNvPr id="6" name="Picture 5"/>
          <p:cNvPicPr>
            <a:picLocks noChangeAspect="1"/>
          </p:cNvPicPr>
          <p:nvPr/>
        </p:nvPicPr>
        <p:blipFill>
          <a:blip r:embed="rId4"/>
          <a:stretch>
            <a:fillRect/>
          </a:stretch>
        </p:blipFill>
        <p:spPr>
          <a:xfrm rot="5400000">
            <a:off x="8468411" y="2765276"/>
            <a:ext cx="975445" cy="3062948"/>
          </a:xfrm>
          <a:prstGeom prst="rect">
            <a:avLst/>
          </a:prstGeom>
        </p:spPr>
      </p:pic>
      <p:pic>
        <p:nvPicPr>
          <p:cNvPr id="7" name="Picture 6"/>
          <p:cNvPicPr>
            <a:picLocks noChangeAspect="1"/>
          </p:cNvPicPr>
          <p:nvPr/>
        </p:nvPicPr>
        <p:blipFill>
          <a:blip r:embed="rId5"/>
          <a:stretch>
            <a:fillRect/>
          </a:stretch>
        </p:blipFill>
        <p:spPr>
          <a:xfrm>
            <a:off x="7424659" y="2034073"/>
            <a:ext cx="3258892" cy="1219763"/>
          </a:xfrm>
          <a:prstGeom prst="rect">
            <a:avLst/>
          </a:prstGeom>
        </p:spPr>
      </p:pic>
      <p:pic>
        <p:nvPicPr>
          <p:cNvPr id="8" name="Picture 7"/>
          <p:cNvPicPr>
            <a:picLocks noChangeAspect="1"/>
          </p:cNvPicPr>
          <p:nvPr/>
        </p:nvPicPr>
        <p:blipFill rotWithShape="1">
          <a:blip r:embed="rId6"/>
          <a:srcRect l="48984" t="14883" r="37836" b="48806"/>
          <a:stretch/>
        </p:blipFill>
        <p:spPr>
          <a:xfrm>
            <a:off x="6078033" y="3253836"/>
            <a:ext cx="1371600" cy="2127380"/>
          </a:xfrm>
          <a:prstGeom prst="rect">
            <a:avLst/>
          </a:prstGeom>
        </p:spPr>
      </p:pic>
      <p:pic>
        <p:nvPicPr>
          <p:cNvPr id="9" name="Picture 8"/>
          <p:cNvPicPr>
            <a:picLocks noChangeAspect="1"/>
          </p:cNvPicPr>
          <p:nvPr/>
        </p:nvPicPr>
        <p:blipFill rotWithShape="1">
          <a:blip r:embed="rId6"/>
          <a:srcRect l="49522" t="58042" r="37298" b="20776"/>
          <a:stretch/>
        </p:blipFill>
        <p:spPr>
          <a:xfrm>
            <a:off x="6053059" y="1899136"/>
            <a:ext cx="1371600" cy="1240971"/>
          </a:xfrm>
          <a:prstGeom prst="rect">
            <a:avLst/>
          </a:prstGeom>
        </p:spPr>
      </p:pic>
      <p:sp>
        <p:nvSpPr>
          <p:cNvPr id="10" name="Rectangle 9"/>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2" name="Rectangle 11"/>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3" name="Rectangle 12"/>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4" name="Rectangle 13"/>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5" name="Rectangle 14"/>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6" name="Rectangle 15"/>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17" name="Rectangle 1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8" name="Rectangle 1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9" name="Rectangle 18"/>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7070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838200" y="365125"/>
            <a:ext cx="10411501" cy="5856470"/>
          </a:xfrm>
          <a:prstGeom prst="rect">
            <a:avLst/>
          </a:prstGeom>
        </p:spPr>
      </p:pic>
      <p:sp>
        <p:nvSpPr>
          <p:cNvPr id="4" name="Rectangle 3"/>
          <p:cNvSpPr/>
          <p:nvPr/>
        </p:nvSpPr>
        <p:spPr>
          <a:xfrm>
            <a:off x="5999583" y="1352939"/>
            <a:ext cx="4562669" cy="2453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999583" y="3536302"/>
            <a:ext cx="1324948" cy="1586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45837" y="3806890"/>
            <a:ext cx="1007706" cy="1754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0" name="Rectangle 9"/>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Rectangle 10"/>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2" name="Rectangle 11"/>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3" name="Rectangle 12"/>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4" name="Rectangle 13"/>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16" name="Rectangle 1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7" name="Rectangle 16"/>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8" name="Rectangle 17"/>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893538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838200" y="365125"/>
            <a:ext cx="10411501" cy="5856470"/>
          </a:xfrm>
          <a:prstGeom prst="rect">
            <a:avLst/>
          </a:prstGeom>
        </p:spPr>
      </p:pic>
      <p:sp>
        <p:nvSpPr>
          <p:cNvPr id="4" name="Rectangle 3"/>
          <p:cNvSpPr/>
          <p:nvPr/>
        </p:nvSpPr>
        <p:spPr>
          <a:xfrm>
            <a:off x="1342417" y="1446245"/>
            <a:ext cx="6118697" cy="18507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7352988" y="1690688"/>
            <a:ext cx="3218596" cy="3542083"/>
          </a:xfrm>
          <a:prstGeom prst="rect">
            <a:avLst/>
          </a:prstGeom>
        </p:spPr>
      </p:pic>
      <p:sp>
        <p:nvSpPr>
          <p:cNvPr id="7" name="Rectangle 6"/>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9" name="Rectangle 8"/>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0" name="Rectangle 9"/>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1" name="Rectangle 10"/>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2" name="Rectangle 11"/>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3" name="Rectangle 12"/>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14" name="Rectangle 13"/>
          <p:cNvSpPr/>
          <p:nvPr/>
        </p:nvSpPr>
        <p:spPr>
          <a:xfrm>
            <a:off x="1498059" y="3639284"/>
            <a:ext cx="8356059" cy="19358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5"/>
          <a:stretch>
            <a:fillRect/>
          </a:stretch>
        </p:blipFill>
        <p:spPr>
          <a:xfrm>
            <a:off x="1667065" y="2512548"/>
            <a:ext cx="6133108" cy="1865538"/>
          </a:xfrm>
          <a:prstGeom prst="rect">
            <a:avLst/>
          </a:prstGeom>
        </p:spPr>
      </p:pic>
      <p:sp>
        <p:nvSpPr>
          <p:cNvPr id="17" name="Content Placeholder 16"/>
          <p:cNvSpPr>
            <a:spLocks noGrp="1"/>
          </p:cNvSpPr>
          <p:nvPr>
            <p:ph idx="1"/>
          </p:nvPr>
        </p:nvSpPr>
        <p:spPr/>
        <p:txBody>
          <a:bodyPr/>
          <a:lstStyle/>
          <a:p>
            <a:endParaRPr lang="en-US" dirty="0"/>
          </a:p>
        </p:txBody>
      </p:sp>
      <p:pic>
        <p:nvPicPr>
          <p:cNvPr id="18" name="Picture 17"/>
          <p:cNvPicPr>
            <a:picLocks noChangeAspect="1"/>
          </p:cNvPicPr>
          <p:nvPr/>
        </p:nvPicPr>
        <p:blipFill>
          <a:blip r:embed="rId6"/>
          <a:stretch>
            <a:fillRect/>
          </a:stretch>
        </p:blipFill>
        <p:spPr>
          <a:xfrm>
            <a:off x="5556504" y="5270263"/>
            <a:ext cx="1487553" cy="304826"/>
          </a:xfrm>
          <a:prstGeom prst="rect">
            <a:avLst/>
          </a:prstGeom>
        </p:spPr>
      </p:pic>
      <p:sp>
        <p:nvSpPr>
          <p:cNvPr id="19" name="Rectangle 1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0" name="Rectangle 19"/>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1" name="Rectangle 2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0497050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38200" y="365125"/>
            <a:ext cx="10442331" cy="5873812"/>
          </a:xfrm>
          <a:prstGeom prst="rect">
            <a:avLst/>
          </a:prstGeom>
        </p:spPr>
      </p:pic>
      <p:sp>
        <p:nvSpPr>
          <p:cNvPr id="5" name="Rectangle 4"/>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pic>
        <p:nvPicPr>
          <p:cNvPr id="12" name="Picture 11"/>
          <p:cNvPicPr>
            <a:picLocks noChangeAspect="1"/>
          </p:cNvPicPr>
          <p:nvPr/>
        </p:nvPicPr>
        <p:blipFill>
          <a:blip r:embed="rId3"/>
          <a:stretch>
            <a:fillRect/>
          </a:stretch>
        </p:blipFill>
        <p:spPr>
          <a:xfrm>
            <a:off x="5634325" y="5299939"/>
            <a:ext cx="1408501" cy="288627"/>
          </a:xfrm>
          <a:prstGeom prst="rect">
            <a:avLst/>
          </a:prstGeom>
        </p:spPr>
      </p:pic>
      <p:sp>
        <p:nvSpPr>
          <p:cNvPr id="13" name="Rectangle 12"/>
          <p:cNvSpPr/>
          <p:nvPr/>
        </p:nvSpPr>
        <p:spPr>
          <a:xfrm>
            <a:off x="2879387" y="3774332"/>
            <a:ext cx="953311" cy="1814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5" name="Rectangle 14"/>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6" name="Rectangle 15"/>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2845831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098939" y="348560"/>
            <a:ext cx="9093061" cy="6429910"/>
          </a:xfrm>
          <a:prstGeom prst="rect">
            <a:avLst/>
          </a:prstGeom>
        </p:spPr>
      </p:pic>
      <p:sp>
        <p:nvSpPr>
          <p:cNvPr id="5" name="TextBox 4"/>
          <p:cNvSpPr txBox="1"/>
          <p:nvPr/>
        </p:nvSpPr>
        <p:spPr>
          <a:xfrm>
            <a:off x="838200" y="6124155"/>
            <a:ext cx="1274708" cy="261610"/>
          </a:xfrm>
          <a:prstGeom prst="rect">
            <a:avLst/>
          </a:prstGeom>
          <a:noFill/>
        </p:spPr>
        <p:txBody>
          <a:bodyPr wrap="none" rtlCol="0">
            <a:spAutoFit/>
          </a:bodyPr>
          <a:lstStyle/>
          <a:p>
            <a:r>
              <a:rPr lang="en-US" sz="1100" dirty="0" smtClean="0"/>
              <a:t>Wallace et al. 2018</a:t>
            </a:r>
            <a:endParaRPr lang="en-US" sz="1100" dirty="0"/>
          </a:p>
        </p:txBody>
      </p:sp>
      <p:sp>
        <p:nvSpPr>
          <p:cNvPr id="7" name="Explosion 1 6"/>
          <p:cNvSpPr/>
          <p:nvPr/>
        </p:nvSpPr>
        <p:spPr>
          <a:xfrm>
            <a:off x="295400" y="2093657"/>
            <a:ext cx="2422187" cy="129377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58757" y="2490281"/>
            <a:ext cx="1495474" cy="369332"/>
          </a:xfrm>
          <a:prstGeom prst="rect">
            <a:avLst/>
          </a:prstGeom>
          <a:noFill/>
        </p:spPr>
        <p:txBody>
          <a:bodyPr wrap="none" rtlCol="0">
            <a:spAutoFit/>
          </a:bodyPr>
          <a:lstStyle/>
          <a:p>
            <a:r>
              <a:rPr lang="en-US" dirty="0" smtClean="0"/>
              <a:t>Thanks Sarah!</a:t>
            </a:r>
            <a:endParaRPr lang="en-US" dirty="0"/>
          </a:p>
        </p:txBody>
      </p:sp>
      <p:sp>
        <p:nvSpPr>
          <p:cNvPr id="2" name="Title 1"/>
          <p:cNvSpPr>
            <a:spLocks noGrp="1"/>
          </p:cNvSpPr>
          <p:nvPr>
            <p:ph type="title"/>
          </p:nvPr>
        </p:nvSpPr>
        <p:spPr>
          <a:xfrm>
            <a:off x="295400" y="303625"/>
            <a:ext cx="10515600" cy="1325563"/>
          </a:xfrm>
        </p:spPr>
        <p:txBody>
          <a:bodyPr/>
          <a:lstStyle/>
          <a:p>
            <a:r>
              <a:rPr lang="en-US" dirty="0" smtClean="0"/>
              <a:t>Lavage</a:t>
            </a:r>
            <a:endParaRPr lang="en-US" dirty="0"/>
          </a:p>
        </p:txBody>
      </p:sp>
      <p:sp>
        <p:nvSpPr>
          <p:cNvPr id="8" name="Rectangle 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9" name="Rectangle 8"/>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0" name="Rectangle 9"/>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30048935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Lavage Data</a:t>
            </a:r>
            <a:endParaRPr lang="en-US" dirty="0"/>
          </a:p>
        </p:txBody>
      </p:sp>
      <p:pic>
        <p:nvPicPr>
          <p:cNvPr id="4" name="Picture 3"/>
          <p:cNvPicPr>
            <a:picLocks noChangeAspect="1"/>
          </p:cNvPicPr>
          <p:nvPr/>
        </p:nvPicPr>
        <p:blipFill>
          <a:blip r:embed="rId2"/>
          <a:stretch>
            <a:fillRect/>
          </a:stretch>
        </p:blipFill>
        <p:spPr>
          <a:xfrm>
            <a:off x="3512324" y="3764604"/>
            <a:ext cx="2794198" cy="2794056"/>
          </a:xfrm>
          <a:prstGeom prst="rect">
            <a:avLst/>
          </a:prstGeom>
        </p:spPr>
      </p:pic>
      <p:pic>
        <p:nvPicPr>
          <p:cNvPr id="5" name="Picture 4"/>
          <p:cNvPicPr>
            <a:picLocks noChangeAspect="1"/>
          </p:cNvPicPr>
          <p:nvPr/>
        </p:nvPicPr>
        <p:blipFill>
          <a:blip r:embed="rId3"/>
          <a:stretch>
            <a:fillRect/>
          </a:stretch>
        </p:blipFill>
        <p:spPr>
          <a:xfrm>
            <a:off x="6306522" y="3764604"/>
            <a:ext cx="2786585" cy="2794056"/>
          </a:xfrm>
          <a:prstGeom prst="rect">
            <a:avLst/>
          </a:prstGeom>
        </p:spPr>
      </p:pic>
      <p:pic>
        <p:nvPicPr>
          <p:cNvPr id="6" name="Picture 5"/>
          <p:cNvPicPr>
            <a:picLocks noChangeAspect="1"/>
          </p:cNvPicPr>
          <p:nvPr/>
        </p:nvPicPr>
        <p:blipFill>
          <a:blip r:embed="rId4"/>
          <a:stretch>
            <a:fillRect/>
          </a:stretch>
        </p:blipFill>
        <p:spPr>
          <a:xfrm>
            <a:off x="6413303" y="970549"/>
            <a:ext cx="2733289" cy="2794056"/>
          </a:xfrm>
          <a:prstGeom prst="rect">
            <a:avLst/>
          </a:prstGeom>
        </p:spPr>
      </p:pic>
      <p:pic>
        <p:nvPicPr>
          <p:cNvPr id="7" name="Picture 6"/>
          <p:cNvPicPr>
            <a:picLocks noChangeAspect="1"/>
          </p:cNvPicPr>
          <p:nvPr/>
        </p:nvPicPr>
        <p:blipFill>
          <a:blip r:embed="rId5"/>
          <a:stretch>
            <a:fillRect/>
          </a:stretch>
        </p:blipFill>
        <p:spPr>
          <a:xfrm>
            <a:off x="3661008" y="970549"/>
            <a:ext cx="2679994" cy="2794055"/>
          </a:xfrm>
          <a:prstGeom prst="rect">
            <a:avLst/>
          </a:prstGeom>
        </p:spPr>
      </p:pic>
      <p:pic>
        <p:nvPicPr>
          <p:cNvPr id="8" name="Picture 7"/>
          <p:cNvPicPr>
            <a:picLocks noChangeAspect="1"/>
          </p:cNvPicPr>
          <p:nvPr/>
        </p:nvPicPr>
        <p:blipFill>
          <a:blip r:embed="rId6"/>
          <a:stretch>
            <a:fillRect/>
          </a:stretch>
        </p:blipFill>
        <p:spPr>
          <a:xfrm>
            <a:off x="9146592" y="970548"/>
            <a:ext cx="2733289" cy="2794056"/>
          </a:xfrm>
          <a:prstGeom prst="rect">
            <a:avLst/>
          </a:prstGeom>
        </p:spPr>
      </p:pic>
      <p:pic>
        <p:nvPicPr>
          <p:cNvPr id="9" name="Picture 8"/>
          <p:cNvPicPr>
            <a:picLocks noChangeAspect="1"/>
          </p:cNvPicPr>
          <p:nvPr/>
        </p:nvPicPr>
        <p:blipFill>
          <a:blip r:embed="rId7"/>
          <a:stretch>
            <a:fillRect/>
          </a:stretch>
        </p:blipFill>
        <p:spPr>
          <a:xfrm>
            <a:off x="9221671" y="3764604"/>
            <a:ext cx="2763744" cy="2794056"/>
          </a:xfrm>
          <a:prstGeom prst="rect">
            <a:avLst/>
          </a:prstGeom>
        </p:spPr>
      </p:pic>
      <p:sp>
        <p:nvSpPr>
          <p:cNvPr id="10" name="Rectangle 9"/>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 name="Rectangle 10"/>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2" name="Rectangle 11"/>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8974799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1" y="286409"/>
            <a:ext cx="12192000"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Female hormonal cycles do not affect cognitive behavior!!</a:t>
            </a:r>
            <a:endParaRPr lang="en-US" sz="8800"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7100511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0" name="Rectangle 9"/>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Rectangle 10"/>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2" name="Rectangle 11"/>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3" name="Rectangle 12"/>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4" name="Rectangle 13"/>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pic>
        <p:nvPicPr>
          <p:cNvPr id="21" name="Picture 20"/>
          <p:cNvPicPr>
            <a:picLocks noChangeAspect="1"/>
          </p:cNvPicPr>
          <p:nvPr/>
        </p:nvPicPr>
        <p:blipFill>
          <a:blip r:embed="rId3"/>
          <a:stretch>
            <a:fillRect/>
          </a:stretch>
        </p:blipFill>
        <p:spPr>
          <a:xfrm>
            <a:off x="2226529" y="1102463"/>
            <a:ext cx="5813162" cy="483533"/>
          </a:xfrm>
          <a:prstGeom prst="rect">
            <a:avLst/>
          </a:prstGeom>
        </p:spPr>
      </p:pic>
      <p:sp>
        <p:nvSpPr>
          <p:cNvPr id="25" name="Rectangle 24"/>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8" name="Rectangle 2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9" name="Rectangle 2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0" name="Rectangle 2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1" name="Rectangle 3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2" name="Rectangle 31"/>
          <p:cNvSpPr/>
          <p:nvPr/>
        </p:nvSpPr>
        <p:spPr>
          <a:xfrm>
            <a:off x="0" y="-4"/>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4"/>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4" name="Rectangle 33"/>
          <p:cNvSpPr/>
          <p:nvPr/>
        </p:nvSpPr>
        <p:spPr>
          <a:xfrm>
            <a:off x="2053244" y="-5"/>
            <a:ext cx="2053244" cy="29094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5" name="Rectangle 34"/>
          <p:cNvSpPr/>
          <p:nvPr/>
        </p:nvSpPr>
        <p:spPr>
          <a:xfrm>
            <a:off x="4106488" y="-6"/>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6159732" y="-8"/>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7" name="Rectangle 36"/>
          <p:cNvSpPr/>
          <p:nvPr/>
        </p:nvSpPr>
        <p:spPr>
          <a:xfrm>
            <a:off x="8212976" y="-4"/>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8" name="Rectangle 37"/>
          <p:cNvSpPr/>
          <p:nvPr/>
        </p:nvSpPr>
        <p:spPr>
          <a:xfrm>
            <a:off x="10266220" y="-4"/>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9" name="Rectangle 38"/>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1" name="Rectangle 40"/>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2" name="Rectangle 41"/>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3" name="Rectangle 42"/>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44" name="Rectangle 43"/>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5" name="Rectangle 44"/>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46" name="Rectangle 4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8" name="Rectangle 4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9" name="Rectangle 4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0" name="Rectangle 49"/>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51" name="Rectangle 50"/>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2" name="Rectangle 51"/>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3" name="Rectangle 52"/>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4" name="Rectangle 53"/>
          <p:cNvSpPr/>
          <p:nvPr/>
        </p:nvSpPr>
        <p:spPr>
          <a:xfrm>
            <a:off x="2339716" y="0"/>
            <a:ext cx="2463071" cy="290945"/>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55" name="Rectangle 54"/>
          <p:cNvSpPr/>
          <p:nvPr/>
        </p:nvSpPr>
        <p:spPr>
          <a:xfrm>
            <a:off x="0" y="0"/>
            <a:ext cx="2463071" cy="29094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58" name="Rectangle 57"/>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9" name="Rectangle 58"/>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60" name="Rectangle 59"/>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61" name="Rectangle 60"/>
          <p:cNvSpPr/>
          <p:nvPr/>
        </p:nvSpPr>
        <p:spPr>
          <a:xfrm>
            <a:off x="0" y="0"/>
            <a:ext cx="3048000" cy="290925"/>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 name="TextBox 3"/>
          <p:cNvSpPr txBox="1"/>
          <p:nvPr/>
        </p:nvSpPr>
        <p:spPr>
          <a:xfrm>
            <a:off x="1335020" y="1742335"/>
            <a:ext cx="1178977" cy="369332"/>
          </a:xfrm>
          <a:prstGeom prst="rect">
            <a:avLst/>
          </a:prstGeom>
          <a:noFill/>
        </p:spPr>
        <p:txBody>
          <a:bodyPr wrap="none" rtlCol="0">
            <a:spAutoFit/>
          </a:bodyPr>
          <a:lstStyle/>
          <a:p>
            <a:r>
              <a:rPr lang="en-US" dirty="0" smtClean="0"/>
              <a:t>Rats arrive</a:t>
            </a:r>
            <a:endParaRPr lang="en-US" dirty="0"/>
          </a:p>
        </p:txBody>
      </p:sp>
      <p:sp>
        <p:nvSpPr>
          <p:cNvPr id="6" name="TextBox 5"/>
          <p:cNvSpPr txBox="1"/>
          <p:nvPr/>
        </p:nvSpPr>
        <p:spPr>
          <a:xfrm>
            <a:off x="3314575" y="1369681"/>
            <a:ext cx="995680" cy="646331"/>
          </a:xfrm>
          <a:prstGeom prst="rect">
            <a:avLst/>
          </a:prstGeom>
          <a:noFill/>
        </p:spPr>
        <p:txBody>
          <a:bodyPr wrap="square" rtlCol="0">
            <a:spAutoFit/>
          </a:bodyPr>
          <a:lstStyle/>
          <a:p>
            <a:pPr algn="ctr"/>
            <a:r>
              <a:rPr lang="en-US" dirty="0" smtClean="0"/>
              <a:t>2AFC training</a:t>
            </a:r>
            <a:endParaRPr lang="en-US" dirty="0"/>
          </a:p>
        </p:txBody>
      </p:sp>
      <p:sp>
        <p:nvSpPr>
          <p:cNvPr id="8" name="TextBox 7"/>
          <p:cNvSpPr txBox="1"/>
          <p:nvPr/>
        </p:nvSpPr>
        <p:spPr>
          <a:xfrm>
            <a:off x="6278430" y="1092682"/>
            <a:ext cx="1730712" cy="923330"/>
          </a:xfrm>
          <a:prstGeom prst="rect">
            <a:avLst/>
          </a:prstGeom>
          <a:noFill/>
        </p:spPr>
        <p:txBody>
          <a:bodyPr wrap="square" rtlCol="0">
            <a:spAutoFit/>
          </a:bodyPr>
          <a:lstStyle/>
          <a:p>
            <a:pPr algn="ctr"/>
            <a:r>
              <a:rPr lang="en-US" dirty="0" smtClean="0"/>
              <a:t>Injections/ behavioral testing</a:t>
            </a:r>
            <a:endParaRPr lang="en-US" dirty="0"/>
          </a:p>
        </p:txBody>
      </p:sp>
      <p:cxnSp>
        <p:nvCxnSpPr>
          <p:cNvPr id="66" name="Straight Connector 65"/>
          <p:cNvCxnSpPr/>
          <p:nvPr/>
        </p:nvCxnSpPr>
        <p:spPr>
          <a:xfrm>
            <a:off x="1867171" y="2699244"/>
            <a:ext cx="8107390" cy="10391"/>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1890623" y="2101714"/>
            <a:ext cx="0" cy="60792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477480" y="2404550"/>
            <a:ext cx="940322" cy="369332"/>
          </a:xfrm>
          <a:prstGeom prst="rect">
            <a:avLst/>
          </a:prstGeom>
          <a:noFill/>
        </p:spPr>
        <p:txBody>
          <a:bodyPr wrap="none" rtlCol="0">
            <a:spAutoFit/>
          </a:bodyPr>
          <a:lstStyle/>
          <a:p>
            <a:r>
              <a:rPr lang="en-US" dirty="0" smtClean="0">
                <a:solidFill>
                  <a:schemeClr val="accent5">
                    <a:lumMod val="75000"/>
                  </a:schemeClr>
                </a:solidFill>
              </a:rPr>
              <a:t>4 weeks</a:t>
            </a:r>
            <a:endParaRPr lang="en-US" dirty="0">
              <a:solidFill>
                <a:schemeClr val="accent5">
                  <a:lumMod val="75000"/>
                </a:schemeClr>
              </a:solidFill>
            </a:endParaRPr>
          </a:p>
        </p:txBody>
      </p:sp>
      <p:cxnSp>
        <p:nvCxnSpPr>
          <p:cNvPr id="74" name="Straight Connector 73"/>
          <p:cNvCxnSpPr/>
          <p:nvPr/>
        </p:nvCxnSpPr>
        <p:spPr>
          <a:xfrm flipV="1">
            <a:off x="3796508" y="2038908"/>
            <a:ext cx="5689" cy="67833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978865" y="2404550"/>
            <a:ext cx="940322" cy="369332"/>
          </a:xfrm>
          <a:prstGeom prst="rect">
            <a:avLst/>
          </a:prstGeom>
          <a:noFill/>
        </p:spPr>
        <p:txBody>
          <a:bodyPr wrap="none" rtlCol="0">
            <a:spAutoFit/>
          </a:bodyPr>
          <a:lstStyle/>
          <a:p>
            <a:r>
              <a:rPr lang="en-US" dirty="0" smtClean="0">
                <a:solidFill>
                  <a:schemeClr val="accent5">
                    <a:lumMod val="75000"/>
                  </a:schemeClr>
                </a:solidFill>
              </a:rPr>
              <a:t>5 weeks</a:t>
            </a:r>
            <a:endParaRPr lang="en-US" dirty="0">
              <a:solidFill>
                <a:schemeClr val="accent5">
                  <a:lumMod val="75000"/>
                </a:schemeClr>
              </a:solidFill>
            </a:endParaRPr>
          </a:p>
        </p:txBody>
      </p:sp>
      <p:cxnSp>
        <p:nvCxnSpPr>
          <p:cNvPr id="78" name="Straight Connector 77"/>
          <p:cNvCxnSpPr/>
          <p:nvPr/>
        </p:nvCxnSpPr>
        <p:spPr>
          <a:xfrm flipV="1">
            <a:off x="7150618" y="2045550"/>
            <a:ext cx="5689" cy="67833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8094256" y="2404550"/>
            <a:ext cx="940322" cy="369332"/>
          </a:xfrm>
          <a:prstGeom prst="rect">
            <a:avLst/>
          </a:prstGeom>
          <a:noFill/>
        </p:spPr>
        <p:txBody>
          <a:bodyPr wrap="none" rtlCol="0">
            <a:spAutoFit/>
          </a:bodyPr>
          <a:lstStyle/>
          <a:p>
            <a:r>
              <a:rPr lang="en-US" dirty="0" smtClean="0">
                <a:solidFill>
                  <a:schemeClr val="accent5">
                    <a:lumMod val="75000"/>
                  </a:schemeClr>
                </a:solidFill>
              </a:rPr>
              <a:t>4 weeks</a:t>
            </a:r>
            <a:endParaRPr lang="en-US" dirty="0">
              <a:solidFill>
                <a:schemeClr val="accent5">
                  <a:lumMod val="75000"/>
                </a:schemeClr>
              </a:solidFill>
            </a:endParaRPr>
          </a:p>
        </p:txBody>
      </p:sp>
      <p:cxnSp>
        <p:nvCxnSpPr>
          <p:cNvPr id="84" name="Straight Connector 83"/>
          <p:cNvCxnSpPr>
            <a:endCxn id="18" idx="2"/>
          </p:cNvCxnSpPr>
          <p:nvPr/>
        </p:nvCxnSpPr>
        <p:spPr>
          <a:xfrm flipH="1" flipV="1">
            <a:off x="9974561" y="2101714"/>
            <a:ext cx="2" cy="62216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227721" y="1732382"/>
            <a:ext cx="1493679" cy="369332"/>
          </a:xfrm>
          <a:prstGeom prst="rect">
            <a:avLst/>
          </a:prstGeom>
          <a:noFill/>
        </p:spPr>
        <p:txBody>
          <a:bodyPr wrap="none" rtlCol="0">
            <a:spAutoFit/>
          </a:bodyPr>
          <a:lstStyle/>
          <a:p>
            <a:r>
              <a:rPr lang="en-US" dirty="0" smtClean="0"/>
              <a:t>End of Testing</a:t>
            </a:r>
            <a:endParaRPr lang="en-US" dirty="0"/>
          </a:p>
        </p:txBody>
      </p:sp>
      <p:sp>
        <p:nvSpPr>
          <p:cNvPr id="22" name="TextBox 21"/>
          <p:cNvSpPr txBox="1"/>
          <p:nvPr/>
        </p:nvSpPr>
        <p:spPr>
          <a:xfrm>
            <a:off x="302558" y="2445656"/>
            <a:ext cx="873509" cy="369332"/>
          </a:xfrm>
          <a:prstGeom prst="rect">
            <a:avLst/>
          </a:prstGeom>
          <a:noFill/>
        </p:spPr>
        <p:txBody>
          <a:bodyPr wrap="none" rtlCol="0">
            <a:spAutoFit/>
          </a:bodyPr>
          <a:lstStyle/>
          <a:p>
            <a:r>
              <a:rPr lang="en-US" dirty="0" smtClean="0">
                <a:solidFill>
                  <a:schemeClr val="accent5"/>
                </a:solidFill>
              </a:rPr>
              <a:t>Weekly</a:t>
            </a:r>
            <a:endParaRPr lang="en-US" dirty="0">
              <a:solidFill>
                <a:schemeClr val="accent5"/>
              </a:solidFill>
            </a:endParaRPr>
          </a:p>
        </p:txBody>
      </p:sp>
      <p:sp>
        <p:nvSpPr>
          <p:cNvPr id="109" name="Rectangle 10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0" name="Rectangle 109"/>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11" name="Rectangle 11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2" name="Title 1"/>
          <p:cNvSpPr>
            <a:spLocks noGrp="1"/>
          </p:cNvSpPr>
          <p:nvPr>
            <p:ph type="title"/>
          </p:nvPr>
        </p:nvSpPr>
        <p:spPr/>
        <p:txBody>
          <a:bodyPr/>
          <a:lstStyle/>
          <a:p>
            <a:r>
              <a:rPr lang="en-US" dirty="0" smtClean="0"/>
              <a:t>Timeline</a:t>
            </a:r>
            <a:endParaRPr lang="en-US" dirty="0"/>
          </a:p>
        </p:txBody>
      </p:sp>
    </p:spTree>
    <p:extLst>
      <p:ext uri="{BB962C8B-B14F-4D97-AF65-F5344CB8AC3E}">
        <p14:creationId xmlns:p14="http://schemas.microsoft.com/office/powerpoint/2010/main" val="16805830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0" name="Rectangle 9"/>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Rectangle 10"/>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2" name="Rectangle 11"/>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3" name="Rectangle 12"/>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4" name="Rectangle 13"/>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pic>
        <p:nvPicPr>
          <p:cNvPr id="21" name="Picture 20"/>
          <p:cNvPicPr>
            <a:picLocks noChangeAspect="1"/>
          </p:cNvPicPr>
          <p:nvPr/>
        </p:nvPicPr>
        <p:blipFill>
          <a:blip r:embed="rId3"/>
          <a:stretch>
            <a:fillRect/>
          </a:stretch>
        </p:blipFill>
        <p:spPr>
          <a:xfrm>
            <a:off x="2226529" y="1102463"/>
            <a:ext cx="5813162" cy="483533"/>
          </a:xfrm>
          <a:prstGeom prst="rect">
            <a:avLst/>
          </a:prstGeom>
        </p:spPr>
      </p:pic>
      <p:sp>
        <p:nvSpPr>
          <p:cNvPr id="25" name="Rectangle 24"/>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8" name="Rectangle 2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9" name="Rectangle 2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0" name="Rectangle 2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1" name="Rectangle 3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2" name="Rectangle 31"/>
          <p:cNvSpPr/>
          <p:nvPr/>
        </p:nvSpPr>
        <p:spPr>
          <a:xfrm>
            <a:off x="0" y="-4"/>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4"/>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4" name="Rectangle 33"/>
          <p:cNvSpPr/>
          <p:nvPr/>
        </p:nvSpPr>
        <p:spPr>
          <a:xfrm>
            <a:off x="2053244" y="-5"/>
            <a:ext cx="2053244" cy="29094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5" name="Rectangle 34"/>
          <p:cNvSpPr/>
          <p:nvPr/>
        </p:nvSpPr>
        <p:spPr>
          <a:xfrm>
            <a:off x="4106488" y="-6"/>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6159732" y="-8"/>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7" name="Rectangle 36"/>
          <p:cNvSpPr/>
          <p:nvPr/>
        </p:nvSpPr>
        <p:spPr>
          <a:xfrm>
            <a:off x="8212976" y="-4"/>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8" name="Rectangle 37"/>
          <p:cNvSpPr/>
          <p:nvPr/>
        </p:nvSpPr>
        <p:spPr>
          <a:xfrm>
            <a:off x="10266220" y="-4"/>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9" name="Rectangle 38"/>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1" name="Rectangle 40"/>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2" name="Rectangle 41"/>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3" name="Rectangle 42"/>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44" name="Rectangle 43"/>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5" name="Rectangle 44"/>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46" name="Rectangle 4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8" name="Rectangle 47"/>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9" name="Rectangle 48"/>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0" name="Rectangle 49"/>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51" name="Rectangle 50"/>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2" name="Rectangle 51"/>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3" name="Rectangle 52"/>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4" name="Rectangle 53"/>
          <p:cNvSpPr/>
          <p:nvPr/>
        </p:nvSpPr>
        <p:spPr>
          <a:xfrm>
            <a:off x="2339716" y="0"/>
            <a:ext cx="2463071" cy="290945"/>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55" name="Rectangle 54"/>
          <p:cNvSpPr/>
          <p:nvPr/>
        </p:nvSpPr>
        <p:spPr>
          <a:xfrm>
            <a:off x="0" y="0"/>
            <a:ext cx="2463071" cy="29094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58" name="Rectangle 57"/>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9" name="Rectangle 58"/>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60" name="Rectangle 59"/>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61" name="Rectangle 60"/>
          <p:cNvSpPr/>
          <p:nvPr/>
        </p:nvSpPr>
        <p:spPr>
          <a:xfrm>
            <a:off x="0" y="0"/>
            <a:ext cx="3048000" cy="290925"/>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 name="TextBox 3"/>
          <p:cNvSpPr txBox="1"/>
          <p:nvPr/>
        </p:nvSpPr>
        <p:spPr>
          <a:xfrm>
            <a:off x="1335020" y="1742335"/>
            <a:ext cx="1178977" cy="369332"/>
          </a:xfrm>
          <a:prstGeom prst="rect">
            <a:avLst/>
          </a:prstGeom>
          <a:noFill/>
        </p:spPr>
        <p:txBody>
          <a:bodyPr wrap="none" rtlCol="0">
            <a:spAutoFit/>
          </a:bodyPr>
          <a:lstStyle/>
          <a:p>
            <a:r>
              <a:rPr lang="en-US" dirty="0" smtClean="0"/>
              <a:t>Rats arrive</a:t>
            </a:r>
            <a:endParaRPr lang="en-US" dirty="0"/>
          </a:p>
        </p:txBody>
      </p:sp>
      <p:sp>
        <p:nvSpPr>
          <p:cNvPr id="6" name="TextBox 5"/>
          <p:cNvSpPr txBox="1"/>
          <p:nvPr/>
        </p:nvSpPr>
        <p:spPr>
          <a:xfrm>
            <a:off x="3314575" y="1369681"/>
            <a:ext cx="995680" cy="646331"/>
          </a:xfrm>
          <a:prstGeom prst="rect">
            <a:avLst/>
          </a:prstGeom>
          <a:noFill/>
        </p:spPr>
        <p:txBody>
          <a:bodyPr wrap="square" rtlCol="0">
            <a:spAutoFit/>
          </a:bodyPr>
          <a:lstStyle/>
          <a:p>
            <a:pPr algn="ctr"/>
            <a:r>
              <a:rPr lang="en-US" dirty="0" smtClean="0"/>
              <a:t>2AFC training</a:t>
            </a:r>
            <a:endParaRPr lang="en-US" dirty="0"/>
          </a:p>
        </p:txBody>
      </p:sp>
      <p:sp>
        <p:nvSpPr>
          <p:cNvPr id="8" name="TextBox 7"/>
          <p:cNvSpPr txBox="1"/>
          <p:nvPr/>
        </p:nvSpPr>
        <p:spPr>
          <a:xfrm>
            <a:off x="6278430" y="1092682"/>
            <a:ext cx="1730712" cy="923330"/>
          </a:xfrm>
          <a:prstGeom prst="rect">
            <a:avLst/>
          </a:prstGeom>
          <a:noFill/>
        </p:spPr>
        <p:txBody>
          <a:bodyPr wrap="square" rtlCol="0">
            <a:spAutoFit/>
          </a:bodyPr>
          <a:lstStyle/>
          <a:p>
            <a:pPr algn="ctr"/>
            <a:r>
              <a:rPr lang="en-US" dirty="0" smtClean="0"/>
              <a:t>Injections/ behavioral testing</a:t>
            </a:r>
            <a:endParaRPr lang="en-US" dirty="0"/>
          </a:p>
        </p:txBody>
      </p:sp>
      <p:cxnSp>
        <p:nvCxnSpPr>
          <p:cNvPr id="66" name="Straight Connector 65"/>
          <p:cNvCxnSpPr/>
          <p:nvPr/>
        </p:nvCxnSpPr>
        <p:spPr>
          <a:xfrm>
            <a:off x="1867171" y="2699244"/>
            <a:ext cx="8107390" cy="10391"/>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1890623" y="2101714"/>
            <a:ext cx="0" cy="60792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477480" y="2404550"/>
            <a:ext cx="940322" cy="369332"/>
          </a:xfrm>
          <a:prstGeom prst="rect">
            <a:avLst/>
          </a:prstGeom>
          <a:noFill/>
        </p:spPr>
        <p:txBody>
          <a:bodyPr wrap="none" rtlCol="0">
            <a:spAutoFit/>
          </a:bodyPr>
          <a:lstStyle/>
          <a:p>
            <a:r>
              <a:rPr lang="en-US" dirty="0" smtClean="0">
                <a:solidFill>
                  <a:schemeClr val="accent5">
                    <a:lumMod val="75000"/>
                  </a:schemeClr>
                </a:solidFill>
              </a:rPr>
              <a:t>4 weeks</a:t>
            </a:r>
            <a:endParaRPr lang="en-US" dirty="0">
              <a:solidFill>
                <a:schemeClr val="accent5">
                  <a:lumMod val="75000"/>
                </a:schemeClr>
              </a:solidFill>
            </a:endParaRPr>
          </a:p>
        </p:txBody>
      </p:sp>
      <p:cxnSp>
        <p:nvCxnSpPr>
          <p:cNvPr id="74" name="Straight Connector 73"/>
          <p:cNvCxnSpPr/>
          <p:nvPr/>
        </p:nvCxnSpPr>
        <p:spPr>
          <a:xfrm flipV="1">
            <a:off x="3796508" y="2038908"/>
            <a:ext cx="5689" cy="67833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978865" y="2404550"/>
            <a:ext cx="940322" cy="369332"/>
          </a:xfrm>
          <a:prstGeom prst="rect">
            <a:avLst/>
          </a:prstGeom>
          <a:noFill/>
        </p:spPr>
        <p:txBody>
          <a:bodyPr wrap="none" rtlCol="0">
            <a:spAutoFit/>
          </a:bodyPr>
          <a:lstStyle/>
          <a:p>
            <a:r>
              <a:rPr lang="en-US" dirty="0" smtClean="0">
                <a:solidFill>
                  <a:schemeClr val="accent5">
                    <a:lumMod val="75000"/>
                  </a:schemeClr>
                </a:solidFill>
              </a:rPr>
              <a:t>5 weeks</a:t>
            </a:r>
            <a:endParaRPr lang="en-US" dirty="0">
              <a:solidFill>
                <a:schemeClr val="accent5">
                  <a:lumMod val="75000"/>
                </a:schemeClr>
              </a:solidFill>
            </a:endParaRPr>
          </a:p>
        </p:txBody>
      </p:sp>
      <p:cxnSp>
        <p:nvCxnSpPr>
          <p:cNvPr id="78" name="Straight Connector 77"/>
          <p:cNvCxnSpPr/>
          <p:nvPr/>
        </p:nvCxnSpPr>
        <p:spPr>
          <a:xfrm flipV="1">
            <a:off x="7150618" y="2045550"/>
            <a:ext cx="5689" cy="67833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8094256" y="2404550"/>
            <a:ext cx="940322" cy="369332"/>
          </a:xfrm>
          <a:prstGeom prst="rect">
            <a:avLst/>
          </a:prstGeom>
          <a:noFill/>
        </p:spPr>
        <p:txBody>
          <a:bodyPr wrap="none" rtlCol="0">
            <a:spAutoFit/>
          </a:bodyPr>
          <a:lstStyle/>
          <a:p>
            <a:r>
              <a:rPr lang="en-US" dirty="0" smtClean="0">
                <a:solidFill>
                  <a:schemeClr val="accent5">
                    <a:lumMod val="75000"/>
                  </a:schemeClr>
                </a:solidFill>
              </a:rPr>
              <a:t>4 weeks</a:t>
            </a:r>
            <a:endParaRPr lang="en-US" dirty="0">
              <a:solidFill>
                <a:schemeClr val="accent5">
                  <a:lumMod val="75000"/>
                </a:schemeClr>
              </a:solidFill>
            </a:endParaRPr>
          </a:p>
        </p:txBody>
      </p:sp>
      <p:cxnSp>
        <p:nvCxnSpPr>
          <p:cNvPr id="84" name="Straight Connector 83"/>
          <p:cNvCxnSpPr>
            <a:endCxn id="18" idx="2"/>
          </p:cNvCxnSpPr>
          <p:nvPr/>
        </p:nvCxnSpPr>
        <p:spPr>
          <a:xfrm flipH="1" flipV="1">
            <a:off x="9974561" y="2101714"/>
            <a:ext cx="2" cy="62216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227721" y="1732382"/>
            <a:ext cx="1493679" cy="369332"/>
          </a:xfrm>
          <a:prstGeom prst="rect">
            <a:avLst/>
          </a:prstGeom>
          <a:noFill/>
        </p:spPr>
        <p:txBody>
          <a:bodyPr wrap="none" rtlCol="0">
            <a:spAutoFit/>
          </a:bodyPr>
          <a:lstStyle/>
          <a:p>
            <a:r>
              <a:rPr lang="en-US" dirty="0" smtClean="0"/>
              <a:t>End of Testing</a:t>
            </a:r>
            <a:endParaRPr lang="en-US" dirty="0"/>
          </a:p>
        </p:txBody>
      </p:sp>
      <p:sp>
        <p:nvSpPr>
          <p:cNvPr id="85" name="TextBox 84"/>
          <p:cNvSpPr txBox="1"/>
          <p:nvPr/>
        </p:nvSpPr>
        <p:spPr>
          <a:xfrm>
            <a:off x="1456958" y="4731393"/>
            <a:ext cx="1124511" cy="923330"/>
          </a:xfrm>
          <a:prstGeom prst="rect">
            <a:avLst/>
          </a:prstGeom>
          <a:noFill/>
        </p:spPr>
        <p:txBody>
          <a:bodyPr wrap="square" rtlCol="0">
            <a:spAutoFit/>
          </a:bodyPr>
          <a:lstStyle/>
          <a:p>
            <a:r>
              <a:rPr lang="en-US" dirty="0" smtClean="0"/>
              <a:t>Rats brought upstairs</a:t>
            </a:r>
            <a:endParaRPr lang="en-US" dirty="0"/>
          </a:p>
        </p:txBody>
      </p:sp>
      <p:sp>
        <p:nvSpPr>
          <p:cNvPr id="87" name="TextBox 86"/>
          <p:cNvSpPr txBox="1"/>
          <p:nvPr/>
        </p:nvSpPr>
        <p:spPr>
          <a:xfrm>
            <a:off x="3771183" y="4892849"/>
            <a:ext cx="995680" cy="646331"/>
          </a:xfrm>
          <a:prstGeom prst="rect">
            <a:avLst/>
          </a:prstGeom>
          <a:noFill/>
        </p:spPr>
        <p:txBody>
          <a:bodyPr wrap="square" rtlCol="0">
            <a:spAutoFit/>
          </a:bodyPr>
          <a:lstStyle/>
          <a:p>
            <a:pPr algn="ctr"/>
            <a:r>
              <a:rPr lang="en-US" dirty="0" smtClean="0"/>
              <a:t>ATM injection</a:t>
            </a:r>
            <a:endParaRPr lang="en-US" dirty="0"/>
          </a:p>
        </p:txBody>
      </p:sp>
      <p:sp>
        <p:nvSpPr>
          <p:cNvPr id="88" name="TextBox 87"/>
          <p:cNvSpPr txBox="1"/>
          <p:nvPr/>
        </p:nvSpPr>
        <p:spPr>
          <a:xfrm>
            <a:off x="6281970" y="5136607"/>
            <a:ext cx="1730712" cy="369332"/>
          </a:xfrm>
          <a:prstGeom prst="rect">
            <a:avLst/>
          </a:prstGeom>
          <a:noFill/>
        </p:spPr>
        <p:txBody>
          <a:bodyPr wrap="square" rtlCol="0">
            <a:spAutoFit/>
          </a:bodyPr>
          <a:lstStyle/>
          <a:p>
            <a:pPr algn="ctr"/>
            <a:r>
              <a:rPr lang="en-US" dirty="0" smtClean="0"/>
              <a:t>2AFC testing</a:t>
            </a:r>
            <a:endParaRPr lang="en-US" dirty="0"/>
          </a:p>
        </p:txBody>
      </p:sp>
      <p:cxnSp>
        <p:nvCxnSpPr>
          <p:cNvPr id="89" name="Straight Connector 88"/>
          <p:cNvCxnSpPr/>
          <p:nvPr/>
        </p:nvCxnSpPr>
        <p:spPr>
          <a:xfrm>
            <a:off x="1870711" y="6232803"/>
            <a:ext cx="8850689" cy="31358"/>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1894163" y="5635273"/>
            <a:ext cx="0" cy="607921"/>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2181279" y="5946356"/>
            <a:ext cx="1232132" cy="369332"/>
          </a:xfrm>
          <a:prstGeom prst="rect">
            <a:avLst/>
          </a:prstGeom>
          <a:noFill/>
        </p:spPr>
        <p:txBody>
          <a:bodyPr wrap="none" rtlCol="0">
            <a:spAutoFit/>
          </a:bodyPr>
          <a:lstStyle/>
          <a:p>
            <a:r>
              <a:rPr lang="en-US" dirty="0" smtClean="0">
                <a:solidFill>
                  <a:schemeClr val="accent6"/>
                </a:solidFill>
              </a:rPr>
              <a:t>30 minutes</a:t>
            </a:r>
            <a:endParaRPr lang="en-US" dirty="0">
              <a:solidFill>
                <a:schemeClr val="accent6"/>
              </a:solidFill>
            </a:endParaRPr>
          </a:p>
        </p:txBody>
      </p:sp>
      <p:cxnSp>
        <p:nvCxnSpPr>
          <p:cNvPr id="99" name="Straight Connector 98"/>
          <p:cNvCxnSpPr/>
          <p:nvPr/>
        </p:nvCxnSpPr>
        <p:spPr>
          <a:xfrm flipV="1">
            <a:off x="4269023" y="5562505"/>
            <a:ext cx="5689" cy="678331"/>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844180" y="5938109"/>
            <a:ext cx="1536703" cy="369332"/>
          </a:xfrm>
          <a:prstGeom prst="rect">
            <a:avLst/>
          </a:prstGeom>
          <a:noFill/>
        </p:spPr>
        <p:txBody>
          <a:bodyPr wrap="none" rtlCol="0">
            <a:spAutoFit/>
          </a:bodyPr>
          <a:lstStyle/>
          <a:p>
            <a:r>
              <a:rPr lang="en-US" dirty="0" smtClean="0">
                <a:solidFill>
                  <a:schemeClr val="accent6"/>
                </a:solidFill>
              </a:rPr>
              <a:t>20-30 minutes</a:t>
            </a:r>
            <a:endParaRPr lang="en-US" dirty="0">
              <a:solidFill>
                <a:schemeClr val="accent6"/>
              </a:solidFill>
            </a:endParaRPr>
          </a:p>
        </p:txBody>
      </p:sp>
      <p:cxnSp>
        <p:nvCxnSpPr>
          <p:cNvPr id="101" name="Straight Connector 100"/>
          <p:cNvCxnSpPr/>
          <p:nvPr/>
        </p:nvCxnSpPr>
        <p:spPr>
          <a:xfrm flipV="1">
            <a:off x="7154158" y="5579109"/>
            <a:ext cx="5689" cy="678331"/>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8097796" y="5938109"/>
            <a:ext cx="1232132" cy="369332"/>
          </a:xfrm>
          <a:prstGeom prst="rect">
            <a:avLst/>
          </a:prstGeom>
          <a:noFill/>
        </p:spPr>
        <p:txBody>
          <a:bodyPr wrap="none" rtlCol="0">
            <a:spAutoFit/>
          </a:bodyPr>
          <a:lstStyle/>
          <a:p>
            <a:r>
              <a:rPr lang="en-US" dirty="0" smtClean="0">
                <a:solidFill>
                  <a:schemeClr val="accent6"/>
                </a:solidFill>
              </a:rPr>
              <a:t>40 minutes</a:t>
            </a:r>
            <a:endParaRPr lang="en-US" dirty="0">
              <a:solidFill>
                <a:schemeClr val="accent6"/>
              </a:solidFill>
            </a:endParaRPr>
          </a:p>
        </p:txBody>
      </p:sp>
      <p:cxnSp>
        <p:nvCxnSpPr>
          <p:cNvPr id="103" name="Straight Connector 102"/>
          <p:cNvCxnSpPr/>
          <p:nvPr/>
        </p:nvCxnSpPr>
        <p:spPr>
          <a:xfrm flipH="1" flipV="1">
            <a:off x="10063201" y="5626315"/>
            <a:ext cx="2" cy="622167"/>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9462168" y="4985725"/>
            <a:ext cx="904575" cy="646331"/>
          </a:xfrm>
          <a:prstGeom prst="rect">
            <a:avLst/>
          </a:prstGeom>
          <a:noFill/>
        </p:spPr>
        <p:txBody>
          <a:bodyPr wrap="square" rtlCol="0">
            <a:spAutoFit/>
          </a:bodyPr>
          <a:lstStyle/>
          <a:p>
            <a:r>
              <a:rPr lang="en-US" dirty="0" smtClean="0"/>
              <a:t>End of Testing</a:t>
            </a:r>
            <a:endParaRPr lang="en-US" dirty="0"/>
          </a:p>
        </p:txBody>
      </p:sp>
      <p:cxnSp>
        <p:nvCxnSpPr>
          <p:cNvPr id="105" name="Straight Connector 104"/>
          <p:cNvCxnSpPr/>
          <p:nvPr/>
        </p:nvCxnSpPr>
        <p:spPr>
          <a:xfrm flipH="1" flipV="1">
            <a:off x="10693045" y="5632680"/>
            <a:ext cx="2" cy="622167"/>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10295595" y="4485308"/>
            <a:ext cx="1203094" cy="1200329"/>
          </a:xfrm>
          <a:prstGeom prst="rect">
            <a:avLst/>
          </a:prstGeom>
          <a:noFill/>
        </p:spPr>
        <p:txBody>
          <a:bodyPr wrap="square" rtlCol="0">
            <a:spAutoFit/>
          </a:bodyPr>
          <a:lstStyle/>
          <a:p>
            <a:r>
              <a:rPr lang="en-US" dirty="0" smtClean="0"/>
              <a:t>Lavage and rats brought downstairs</a:t>
            </a:r>
            <a:endParaRPr lang="en-US" dirty="0"/>
          </a:p>
        </p:txBody>
      </p:sp>
      <p:sp>
        <p:nvSpPr>
          <p:cNvPr id="22" name="TextBox 21"/>
          <p:cNvSpPr txBox="1"/>
          <p:nvPr/>
        </p:nvSpPr>
        <p:spPr>
          <a:xfrm>
            <a:off x="302558" y="2445656"/>
            <a:ext cx="873509" cy="369332"/>
          </a:xfrm>
          <a:prstGeom prst="rect">
            <a:avLst/>
          </a:prstGeom>
          <a:noFill/>
        </p:spPr>
        <p:txBody>
          <a:bodyPr wrap="none" rtlCol="0">
            <a:spAutoFit/>
          </a:bodyPr>
          <a:lstStyle/>
          <a:p>
            <a:r>
              <a:rPr lang="en-US" dirty="0" smtClean="0">
                <a:solidFill>
                  <a:schemeClr val="accent5"/>
                </a:solidFill>
              </a:rPr>
              <a:t>Weekly</a:t>
            </a:r>
            <a:endParaRPr lang="en-US" dirty="0">
              <a:solidFill>
                <a:schemeClr val="accent5"/>
              </a:solidFill>
            </a:endParaRPr>
          </a:p>
        </p:txBody>
      </p:sp>
      <p:sp>
        <p:nvSpPr>
          <p:cNvPr id="108" name="TextBox 107"/>
          <p:cNvSpPr txBox="1"/>
          <p:nvPr/>
        </p:nvSpPr>
        <p:spPr>
          <a:xfrm>
            <a:off x="409450" y="5946356"/>
            <a:ext cx="647934" cy="369332"/>
          </a:xfrm>
          <a:prstGeom prst="rect">
            <a:avLst/>
          </a:prstGeom>
          <a:noFill/>
        </p:spPr>
        <p:txBody>
          <a:bodyPr wrap="none" rtlCol="0">
            <a:spAutoFit/>
          </a:bodyPr>
          <a:lstStyle/>
          <a:p>
            <a:r>
              <a:rPr lang="en-US" dirty="0" smtClean="0">
                <a:solidFill>
                  <a:schemeClr val="accent6"/>
                </a:solidFill>
              </a:rPr>
              <a:t>Daily</a:t>
            </a:r>
            <a:endParaRPr lang="en-US" dirty="0">
              <a:solidFill>
                <a:schemeClr val="accent6"/>
              </a:solidFill>
            </a:endParaRPr>
          </a:p>
        </p:txBody>
      </p:sp>
      <p:sp>
        <p:nvSpPr>
          <p:cNvPr id="109" name="Rectangle 10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0" name="Rectangle 109"/>
          <p:cNvSpPr/>
          <p:nvPr/>
        </p:nvSpPr>
        <p:spPr>
          <a:xfrm>
            <a:off x="4066953" y="-2"/>
            <a:ext cx="4058093" cy="28641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11" name="Rectangle 11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cxnSp>
        <p:nvCxnSpPr>
          <p:cNvPr id="24" name="Straight Connector 23"/>
          <p:cNvCxnSpPr/>
          <p:nvPr/>
        </p:nvCxnSpPr>
        <p:spPr>
          <a:xfrm flipH="1">
            <a:off x="1363823" y="2732960"/>
            <a:ext cx="5796024" cy="176659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9974561" y="2723881"/>
            <a:ext cx="1524128" cy="174201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363822" y="4485309"/>
            <a:ext cx="10134868" cy="208561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Timeline</a:t>
            </a:r>
            <a:endParaRPr lang="en-US" dirty="0"/>
          </a:p>
        </p:txBody>
      </p:sp>
    </p:spTree>
    <p:extLst>
      <p:ext uri="{BB962C8B-B14F-4D97-AF65-F5344CB8AC3E}">
        <p14:creationId xmlns:p14="http://schemas.microsoft.com/office/powerpoint/2010/main" val="21931479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Males are Impulsive</a:t>
            </a:r>
            <a:endParaRPr lang="en-US" dirty="0"/>
          </a:p>
        </p:txBody>
      </p:sp>
      <p:pic>
        <p:nvPicPr>
          <p:cNvPr id="7" name="Picture 6"/>
          <p:cNvPicPr>
            <a:picLocks noChangeAspect="1"/>
          </p:cNvPicPr>
          <p:nvPr/>
        </p:nvPicPr>
        <p:blipFill>
          <a:blip r:embed="rId3"/>
          <a:stretch>
            <a:fillRect/>
          </a:stretch>
        </p:blipFill>
        <p:spPr>
          <a:xfrm>
            <a:off x="147536" y="1662722"/>
            <a:ext cx="7138448" cy="3976751"/>
          </a:xfrm>
          <a:prstGeom prst="rect">
            <a:avLst/>
          </a:prstGeom>
        </p:spPr>
      </p:pic>
      <p:sp>
        <p:nvSpPr>
          <p:cNvPr id="9" name="Rectangle 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0" name="Rectangle 9"/>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1" name="Rectangle 1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4" name="Rectangle 3"/>
          <p:cNvSpPr/>
          <p:nvPr/>
        </p:nvSpPr>
        <p:spPr>
          <a:xfrm>
            <a:off x="3073940" y="1838528"/>
            <a:ext cx="984153" cy="447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7093826" y="2988285"/>
            <a:ext cx="5008263" cy="3313283"/>
          </a:xfrm>
          <a:prstGeom prst="rect">
            <a:avLst/>
          </a:prstGeom>
        </p:spPr>
      </p:pic>
      <p:sp>
        <p:nvSpPr>
          <p:cNvPr id="6" name="Rectangle 5"/>
          <p:cNvSpPr/>
          <p:nvPr/>
        </p:nvSpPr>
        <p:spPr>
          <a:xfrm>
            <a:off x="8133907" y="3297677"/>
            <a:ext cx="2488697" cy="2334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570069" y="3531140"/>
            <a:ext cx="2568101" cy="24027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90960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ATM Decreases Impulsivity</a:t>
            </a:r>
            <a:endParaRPr lang="en-US" dirty="0"/>
          </a:p>
        </p:txBody>
      </p:sp>
      <p:pic>
        <p:nvPicPr>
          <p:cNvPr id="7" name="Picture 6"/>
          <p:cNvPicPr>
            <a:picLocks noChangeAspect="1"/>
          </p:cNvPicPr>
          <p:nvPr/>
        </p:nvPicPr>
        <p:blipFill>
          <a:blip r:embed="rId3"/>
          <a:stretch>
            <a:fillRect/>
          </a:stretch>
        </p:blipFill>
        <p:spPr>
          <a:xfrm>
            <a:off x="147536" y="1662722"/>
            <a:ext cx="7138448" cy="3976751"/>
          </a:xfrm>
          <a:prstGeom prst="rect">
            <a:avLst/>
          </a:prstGeom>
        </p:spPr>
      </p:pic>
      <p:sp>
        <p:nvSpPr>
          <p:cNvPr id="9" name="Rectangle 8"/>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0" name="Rectangle 9"/>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1" name="Rectangle 1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8" name="Rectangle 7"/>
          <p:cNvSpPr/>
          <p:nvPr/>
        </p:nvSpPr>
        <p:spPr>
          <a:xfrm>
            <a:off x="3073940" y="1838528"/>
            <a:ext cx="984153" cy="447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a:stretch>
            <a:fillRect/>
          </a:stretch>
        </p:blipFill>
        <p:spPr>
          <a:xfrm>
            <a:off x="7093826" y="2988285"/>
            <a:ext cx="5008263" cy="3313283"/>
          </a:xfrm>
          <a:prstGeom prst="rect">
            <a:avLst/>
          </a:prstGeom>
        </p:spPr>
      </p:pic>
    </p:spTree>
    <p:extLst>
      <p:ext uri="{BB962C8B-B14F-4D97-AF65-F5344CB8AC3E}">
        <p14:creationId xmlns:p14="http://schemas.microsoft.com/office/powerpoint/2010/main" val="42175829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5"/>
            <a:ext cx="10515600" cy="1325563"/>
          </a:xfrm>
        </p:spPr>
        <p:txBody>
          <a:bodyPr/>
          <a:lstStyle/>
          <a:p>
            <a:r>
              <a:rPr lang="en-US" dirty="0" smtClean="0"/>
              <a:t>ATM Decreases Task Engagement in Males</a:t>
            </a:r>
            <a:endParaRPr lang="en-US" dirty="0"/>
          </a:p>
        </p:txBody>
      </p:sp>
      <p:sp>
        <p:nvSpPr>
          <p:cNvPr id="10" name="Rectangle 9"/>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 name="Rectangle 10"/>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2" name="Rectangle 11"/>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2" name="TextBox 1"/>
          <p:cNvSpPr txBox="1"/>
          <p:nvPr/>
        </p:nvSpPr>
        <p:spPr>
          <a:xfrm>
            <a:off x="5418307" y="2889115"/>
            <a:ext cx="6636625" cy="1477328"/>
          </a:xfrm>
          <a:prstGeom prst="rect">
            <a:avLst/>
          </a:prstGeom>
          <a:noFill/>
        </p:spPr>
        <p:txBody>
          <a:bodyPr wrap="none" rtlCol="0">
            <a:spAutoFit/>
          </a:bodyPr>
          <a:lstStyle/>
          <a:p>
            <a:r>
              <a:rPr lang="en-US" dirty="0" smtClean="0"/>
              <a:t>Sex effect: ATM affects males more than females.</a:t>
            </a:r>
          </a:p>
          <a:p>
            <a:endParaRPr lang="en-US" dirty="0" smtClean="0"/>
          </a:p>
          <a:p>
            <a:r>
              <a:rPr lang="en-US" dirty="0" smtClean="0"/>
              <a:t>Dose effect: The high dose of ATM has the greatest effect.</a:t>
            </a:r>
          </a:p>
          <a:p>
            <a:endParaRPr lang="en-US" dirty="0" smtClean="0"/>
          </a:p>
          <a:p>
            <a:r>
              <a:rPr lang="en-US" dirty="0" smtClean="0"/>
              <a:t>Interaction: ATM has a negative affect on males taking the high dose.</a:t>
            </a:r>
            <a:endParaRPr lang="en-US" dirty="0"/>
          </a:p>
        </p:txBody>
      </p:sp>
      <p:pic>
        <p:nvPicPr>
          <p:cNvPr id="3" name="Picture 2"/>
          <p:cNvPicPr>
            <a:picLocks noChangeAspect="1"/>
          </p:cNvPicPr>
          <p:nvPr/>
        </p:nvPicPr>
        <p:blipFill>
          <a:blip r:embed="rId3"/>
          <a:stretch>
            <a:fillRect/>
          </a:stretch>
        </p:blipFill>
        <p:spPr>
          <a:xfrm>
            <a:off x="0" y="1861647"/>
            <a:ext cx="4741663" cy="3532264"/>
          </a:xfrm>
          <a:prstGeom prst="rect">
            <a:avLst/>
          </a:prstGeom>
        </p:spPr>
      </p:pic>
    </p:spTree>
    <p:extLst>
      <p:ext uri="{BB962C8B-B14F-4D97-AF65-F5344CB8AC3E}">
        <p14:creationId xmlns:p14="http://schemas.microsoft.com/office/powerpoint/2010/main" val="18356083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5"/>
            <a:ext cx="10515600" cy="1325563"/>
          </a:xfrm>
        </p:spPr>
        <p:txBody>
          <a:bodyPr/>
          <a:lstStyle/>
          <a:p>
            <a:r>
              <a:rPr lang="en-US" dirty="0" smtClean="0"/>
              <a:t>ATM Increases Distractibility</a:t>
            </a:r>
            <a:endParaRPr lang="en-US" dirty="0"/>
          </a:p>
        </p:txBody>
      </p:sp>
      <p:sp>
        <p:nvSpPr>
          <p:cNvPr id="10" name="Rectangle 9"/>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 name="Rectangle 10"/>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2" name="Rectangle 11"/>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2" name="TextBox 1"/>
          <p:cNvSpPr txBox="1"/>
          <p:nvPr/>
        </p:nvSpPr>
        <p:spPr>
          <a:xfrm>
            <a:off x="9061939" y="3570051"/>
            <a:ext cx="2601525" cy="923330"/>
          </a:xfrm>
          <a:prstGeom prst="rect">
            <a:avLst/>
          </a:prstGeom>
          <a:noFill/>
        </p:spPr>
        <p:txBody>
          <a:bodyPr wrap="square" rtlCol="0">
            <a:spAutoFit/>
          </a:bodyPr>
          <a:lstStyle/>
          <a:p>
            <a:r>
              <a:rPr lang="en-US" dirty="0" smtClean="0"/>
              <a:t>Dose effect: High concentrations of ATM increase distracted trials.</a:t>
            </a:r>
            <a:endParaRPr lang="en-US" dirty="0"/>
          </a:p>
        </p:txBody>
      </p:sp>
      <p:pic>
        <p:nvPicPr>
          <p:cNvPr id="13" name="Picture 12"/>
          <p:cNvPicPr>
            <a:picLocks noChangeAspect="1"/>
          </p:cNvPicPr>
          <p:nvPr/>
        </p:nvPicPr>
        <p:blipFill>
          <a:blip r:embed="rId3"/>
          <a:stretch>
            <a:fillRect/>
          </a:stretch>
        </p:blipFill>
        <p:spPr>
          <a:xfrm>
            <a:off x="0" y="1861647"/>
            <a:ext cx="4741663" cy="3532264"/>
          </a:xfrm>
          <a:prstGeom prst="rect">
            <a:avLst/>
          </a:prstGeom>
        </p:spPr>
      </p:pic>
      <p:pic>
        <p:nvPicPr>
          <p:cNvPr id="3" name="Picture 2"/>
          <p:cNvPicPr>
            <a:picLocks noChangeAspect="1"/>
          </p:cNvPicPr>
          <p:nvPr/>
        </p:nvPicPr>
        <p:blipFill>
          <a:blip r:embed="rId4"/>
          <a:stretch>
            <a:fillRect/>
          </a:stretch>
        </p:blipFill>
        <p:spPr>
          <a:xfrm>
            <a:off x="4473373" y="2023503"/>
            <a:ext cx="4665492" cy="3370408"/>
          </a:xfrm>
          <a:prstGeom prst="rect">
            <a:avLst/>
          </a:prstGeom>
        </p:spPr>
      </p:pic>
    </p:spTree>
    <p:extLst>
      <p:ext uri="{BB962C8B-B14F-4D97-AF65-F5344CB8AC3E}">
        <p14:creationId xmlns:p14="http://schemas.microsoft.com/office/powerpoint/2010/main" val="1929713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5"/>
            <a:ext cx="10515600" cy="1325563"/>
          </a:xfrm>
        </p:spPr>
        <p:txBody>
          <a:bodyPr/>
          <a:lstStyle/>
          <a:p>
            <a:r>
              <a:rPr lang="en-US" dirty="0" smtClean="0"/>
              <a:t>ATM Decreases Accuracy in Males</a:t>
            </a:r>
            <a:endParaRPr lang="en-US" dirty="0"/>
          </a:p>
        </p:txBody>
      </p:sp>
      <p:sp>
        <p:nvSpPr>
          <p:cNvPr id="10" name="Rectangle 9"/>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1" name="Rectangle 10"/>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2" name="Rectangle 11"/>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3" name="TextBox 2"/>
          <p:cNvSpPr txBox="1"/>
          <p:nvPr/>
        </p:nvSpPr>
        <p:spPr>
          <a:xfrm>
            <a:off x="2484623" y="6038471"/>
            <a:ext cx="3977499" cy="369332"/>
          </a:xfrm>
          <a:prstGeom prst="rect">
            <a:avLst/>
          </a:prstGeom>
          <a:noFill/>
        </p:spPr>
        <p:txBody>
          <a:bodyPr wrap="none" rtlCol="0">
            <a:spAutoFit/>
          </a:bodyPr>
          <a:lstStyle/>
          <a:p>
            <a:r>
              <a:rPr lang="en-US" dirty="0" smtClean="0"/>
              <a:t>Sex effect: ATM negatively affects males.</a:t>
            </a:r>
            <a:endParaRPr lang="en-US" dirty="0"/>
          </a:p>
        </p:txBody>
      </p:sp>
      <p:pic>
        <p:nvPicPr>
          <p:cNvPr id="13" name="Picture 12"/>
          <p:cNvPicPr>
            <a:picLocks noChangeAspect="1"/>
          </p:cNvPicPr>
          <p:nvPr/>
        </p:nvPicPr>
        <p:blipFill>
          <a:blip r:embed="rId3"/>
          <a:stretch>
            <a:fillRect/>
          </a:stretch>
        </p:blipFill>
        <p:spPr>
          <a:xfrm>
            <a:off x="0" y="1861647"/>
            <a:ext cx="4741663" cy="3532264"/>
          </a:xfrm>
          <a:prstGeom prst="rect">
            <a:avLst/>
          </a:prstGeom>
        </p:spPr>
      </p:pic>
      <p:pic>
        <p:nvPicPr>
          <p:cNvPr id="16" name="Picture 15"/>
          <p:cNvPicPr>
            <a:picLocks noChangeAspect="1"/>
          </p:cNvPicPr>
          <p:nvPr/>
        </p:nvPicPr>
        <p:blipFill>
          <a:blip r:embed="rId4"/>
          <a:stretch>
            <a:fillRect/>
          </a:stretch>
        </p:blipFill>
        <p:spPr>
          <a:xfrm>
            <a:off x="4473373" y="2023503"/>
            <a:ext cx="4665492" cy="3370408"/>
          </a:xfrm>
          <a:prstGeom prst="rect">
            <a:avLst/>
          </a:prstGeom>
        </p:spPr>
      </p:pic>
      <p:pic>
        <p:nvPicPr>
          <p:cNvPr id="4" name="Picture 3"/>
          <p:cNvPicPr>
            <a:picLocks noChangeAspect="1"/>
          </p:cNvPicPr>
          <p:nvPr/>
        </p:nvPicPr>
        <p:blipFill>
          <a:blip r:embed="rId5"/>
          <a:stretch>
            <a:fillRect/>
          </a:stretch>
        </p:blipFill>
        <p:spPr>
          <a:xfrm>
            <a:off x="7669425" y="3449508"/>
            <a:ext cx="4713099" cy="3408492"/>
          </a:xfrm>
          <a:prstGeom prst="rect">
            <a:avLst/>
          </a:prstGeom>
        </p:spPr>
      </p:pic>
    </p:spTree>
    <p:extLst>
      <p:ext uri="{BB962C8B-B14F-4D97-AF65-F5344CB8AC3E}">
        <p14:creationId xmlns:p14="http://schemas.microsoft.com/office/powerpoint/2010/main" val="29344962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21266" y="290941"/>
            <a:ext cx="12192000"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ATM decreases cognitive performance, especially in males!!</a:t>
            </a:r>
            <a:endParaRPr lang="en-US" sz="8800"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7629670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72277" b="66631"/>
          <a:stretch/>
        </p:blipFill>
        <p:spPr>
          <a:xfrm>
            <a:off x="819685" y="1364031"/>
            <a:ext cx="2412615" cy="2357366"/>
          </a:xfrm>
          <a:prstGeom prst="rect">
            <a:avLst/>
          </a:prstGeom>
        </p:spPr>
      </p:pic>
      <p:sp>
        <p:nvSpPr>
          <p:cNvPr id="5" name="TextBox 4"/>
          <p:cNvSpPr txBox="1"/>
          <p:nvPr/>
        </p:nvSpPr>
        <p:spPr>
          <a:xfrm>
            <a:off x="53369" y="2491680"/>
            <a:ext cx="660758" cy="369332"/>
          </a:xfrm>
          <a:prstGeom prst="rect">
            <a:avLst/>
          </a:prstGeom>
          <a:noFill/>
        </p:spPr>
        <p:txBody>
          <a:bodyPr wrap="none" rtlCol="0">
            <a:spAutoFit/>
          </a:bodyPr>
          <a:lstStyle/>
          <a:p>
            <a:r>
              <a:rPr lang="en-US" dirty="0" smtClean="0"/>
              <a:t>Male</a:t>
            </a:r>
            <a:endParaRPr lang="en-US" dirty="0"/>
          </a:p>
        </p:txBody>
      </p:sp>
      <p:sp>
        <p:nvSpPr>
          <p:cNvPr id="9" name="TextBox 8"/>
          <p:cNvSpPr txBox="1"/>
          <p:nvPr/>
        </p:nvSpPr>
        <p:spPr>
          <a:xfrm>
            <a:off x="86242" y="5132095"/>
            <a:ext cx="865750" cy="369332"/>
          </a:xfrm>
          <a:prstGeom prst="rect">
            <a:avLst/>
          </a:prstGeom>
          <a:noFill/>
        </p:spPr>
        <p:txBody>
          <a:bodyPr wrap="none" rtlCol="0">
            <a:spAutoFit/>
          </a:bodyPr>
          <a:lstStyle/>
          <a:p>
            <a:r>
              <a:rPr lang="en-US" dirty="0" smtClean="0"/>
              <a:t>Female</a:t>
            </a:r>
            <a:endParaRPr lang="en-US" dirty="0"/>
          </a:p>
        </p:txBody>
      </p:sp>
      <p:sp>
        <p:nvSpPr>
          <p:cNvPr id="14" name="TextBox 13"/>
          <p:cNvSpPr txBox="1"/>
          <p:nvPr/>
        </p:nvSpPr>
        <p:spPr>
          <a:xfrm>
            <a:off x="919119" y="235894"/>
            <a:ext cx="10913500" cy="769441"/>
          </a:xfrm>
          <a:prstGeom prst="rect">
            <a:avLst/>
          </a:prstGeom>
          <a:noFill/>
        </p:spPr>
        <p:txBody>
          <a:bodyPr wrap="none" rtlCol="0">
            <a:spAutoFit/>
          </a:bodyPr>
          <a:lstStyle/>
          <a:p>
            <a:r>
              <a:rPr lang="en-US" sz="4400" dirty="0" smtClean="0"/>
              <a:t>Mainly Correct Responses After Incorrect Trials</a:t>
            </a:r>
            <a:endParaRPr lang="en-US" sz="4400" dirty="0"/>
          </a:p>
        </p:txBody>
      </p:sp>
      <p:cxnSp>
        <p:nvCxnSpPr>
          <p:cNvPr id="15" name="Straight Connector 14"/>
          <p:cNvCxnSpPr>
            <a:stCxn id="2" idx="1"/>
            <a:endCxn id="2" idx="3"/>
          </p:cNvCxnSpPr>
          <p:nvPr/>
        </p:nvCxnSpPr>
        <p:spPr>
          <a:xfrm>
            <a:off x="951991" y="4045464"/>
            <a:ext cx="96608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4"/>
          <a:srcRect l="57440" t="14519"/>
          <a:stretch/>
        </p:blipFill>
        <p:spPr>
          <a:xfrm>
            <a:off x="10653528" y="2198750"/>
            <a:ext cx="1743633" cy="1980327"/>
          </a:xfrm>
          <a:prstGeom prst="rect">
            <a:avLst/>
          </a:prstGeom>
        </p:spPr>
      </p:pic>
      <p:sp>
        <p:nvSpPr>
          <p:cNvPr id="22" name="Rectangle 21"/>
          <p:cNvSpPr/>
          <p:nvPr/>
        </p:nvSpPr>
        <p:spPr>
          <a:xfrm>
            <a:off x="1031132" y="1517397"/>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18156" y="4169809"/>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51991" y="1456663"/>
            <a:ext cx="9660885" cy="51776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3275806" y="1456663"/>
            <a:ext cx="14862" cy="51776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77713" y="1453415"/>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25843" y="1450168"/>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13558" y="1058475"/>
            <a:ext cx="860877" cy="369332"/>
          </a:xfrm>
          <a:prstGeom prst="rect">
            <a:avLst/>
          </a:prstGeom>
          <a:noFill/>
        </p:spPr>
        <p:txBody>
          <a:bodyPr wrap="none" rtlCol="0">
            <a:spAutoFit/>
          </a:bodyPr>
          <a:lstStyle/>
          <a:p>
            <a:r>
              <a:rPr lang="en-US" dirty="0" smtClean="0"/>
              <a:t>Vehicle</a:t>
            </a:r>
            <a:endParaRPr lang="en-US" dirty="0"/>
          </a:p>
        </p:txBody>
      </p:sp>
      <p:sp>
        <p:nvSpPr>
          <p:cNvPr id="25" name="TextBox 24"/>
          <p:cNvSpPr txBox="1"/>
          <p:nvPr/>
        </p:nvSpPr>
        <p:spPr>
          <a:xfrm>
            <a:off x="4006049" y="1064958"/>
            <a:ext cx="1045799" cy="369332"/>
          </a:xfrm>
          <a:prstGeom prst="rect">
            <a:avLst/>
          </a:prstGeom>
          <a:noFill/>
        </p:spPr>
        <p:txBody>
          <a:bodyPr wrap="none" rtlCol="0">
            <a:spAutoFit/>
          </a:bodyPr>
          <a:lstStyle/>
          <a:p>
            <a:r>
              <a:rPr lang="en-US" dirty="0" smtClean="0"/>
              <a:t>Low ATM</a:t>
            </a:r>
            <a:endParaRPr lang="en-US" dirty="0"/>
          </a:p>
        </p:txBody>
      </p:sp>
      <p:sp>
        <p:nvSpPr>
          <p:cNvPr id="26" name="TextBox 25"/>
          <p:cNvSpPr txBox="1"/>
          <p:nvPr/>
        </p:nvSpPr>
        <p:spPr>
          <a:xfrm>
            <a:off x="6486595" y="1054596"/>
            <a:ext cx="1033873" cy="369332"/>
          </a:xfrm>
          <a:prstGeom prst="rect">
            <a:avLst/>
          </a:prstGeom>
          <a:noFill/>
        </p:spPr>
        <p:txBody>
          <a:bodyPr wrap="none" rtlCol="0">
            <a:spAutoFit/>
          </a:bodyPr>
          <a:lstStyle/>
          <a:p>
            <a:r>
              <a:rPr lang="en-US" dirty="0" smtClean="0"/>
              <a:t>Mid ATM</a:t>
            </a:r>
            <a:endParaRPr lang="en-US" dirty="0"/>
          </a:p>
        </p:txBody>
      </p:sp>
      <p:sp>
        <p:nvSpPr>
          <p:cNvPr id="27" name="TextBox 26"/>
          <p:cNvSpPr txBox="1"/>
          <p:nvPr/>
        </p:nvSpPr>
        <p:spPr>
          <a:xfrm>
            <a:off x="8906589" y="1064958"/>
            <a:ext cx="1089978" cy="369332"/>
          </a:xfrm>
          <a:prstGeom prst="rect">
            <a:avLst/>
          </a:prstGeom>
          <a:noFill/>
        </p:spPr>
        <p:txBody>
          <a:bodyPr wrap="none" rtlCol="0">
            <a:spAutoFit/>
          </a:bodyPr>
          <a:lstStyle/>
          <a:p>
            <a:r>
              <a:rPr lang="en-US" dirty="0" smtClean="0"/>
              <a:t>High ATM</a:t>
            </a:r>
            <a:endParaRPr lang="en-US" dirty="0"/>
          </a:p>
        </p:txBody>
      </p:sp>
      <p:sp>
        <p:nvSpPr>
          <p:cNvPr id="28" name="Rectangle 2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9" name="Rectangle 28"/>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0" name="Rectangle 29"/>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31237081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72277" b="66631"/>
          <a:stretch/>
        </p:blipFill>
        <p:spPr>
          <a:xfrm>
            <a:off x="819685" y="1364031"/>
            <a:ext cx="2412615" cy="2357366"/>
          </a:xfrm>
          <a:prstGeom prst="rect">
            <a:avLst/>
          </a:prstGeom>
        </p:spPr>
      </p:pic>
      <p:sp>
        <p:nvSpPr>
          <p:cNvPr id="5" name="TextBox 4"/>
          <p:cNvSpPr txBox="1"/>
          <p:nvPr/>
        </p:nvSpPr>
        <p:spPr>
          <a:xfrm>
            <a:off x="53369" y="2491680"/>
            <a:ext cx="660758" cy="369332"/>
          </a:xfrm>
          <a:prstGeom prst="rect">
            <a:avLst/>
          </a:prstGeom>
          <a:noFill/>
        </p:spPr>
        <p:txBody>
          <a:bodyPr wrap="none" rtlCol="0">
            <a:spAutoFit/>
          </a:bodyPr>
          <a:lstStyle/>
          <a:p>
            <a:r>
              <a:rPr lang="en-US" dirty="0" smtClean="0"/>
              <a:t>Male</a:t>
            </a:r>
            <a:endParaRPr lang="en-US" dirty="0"/>
          </a:p>
        </p:txBody>
      </p:sp>
      <p:pic>
        <p:nvPicPr>
          <p:cNvPr id="6" name="Picture 5"/>
          <p:cNvPicPr>
            <a:picLocks noChangeAspect="1"/>
          </p:cNvPicPr>
          <p:nvPr/>
        </p:nvPicPr>
        <p:blipFill rotWithShape="1">
          <a:blip r:embed="rId4"/>
          <a:srcRect l="53746" r="18153" b="66631"/>
          <a:stretch/>
        </p:blipFill>
        <p:spPr>
          <a:xfrm>
            <a:off x="3232300" y="1364031"/>
            <a:ext cx="2445488" cy="2357366"/>
          </a:xfrm>
          <a:prstGeom prst="rect">
            <a:avLst/>
          </a:prstGeom>
        </p:spPr>
      </p:pic>
      <p:pic>
        <p:nvPicPr>
          <p:cNvPr id="7" name="Picture 6"/>
          <p:cNvPicPr>
            <a:picLocks noChangeAspect="1"/>
          </p:cNvPicPr>
          <p:nvPr/>
        </p:nvPicPr>
        <p:blipFill rotWithShape="1">
          <a:blip r:embed="rId5"/>
          <a:srcRect t="50526" r="71299" b="17115"/>
          <a:stretch/>
        </p:blipFill>
        <p:spPr>
          <a:xfrm>
            <a:off x="5644915" y="1456663"/>
            <a:ext cx="2497676" cy="2286000"/>
          </a:xfrm>
          <a:prstGeom prst="rect">
            <a:avLst/>
          </a:prstGeom>
        </p:spPr>
      </p:pic>
      <p:pic>
        <p:nvPicPr>
          <p:cNvPr id="8" name="Picture 7"/>
          <p:cNvPicPr>
            <a:picLocks noChangeAspect="1"/>
          </p:cNvPicPr>
          <p:nvPr/>
        </p:nvPicPr>
        <p:blipFill rotWithShape="1">
          <a:blip r:embed="rId6"/>
          <a:srcRect l="53380" t="51279" r="17746" b="15910"/>
          <a:stretch/>
        </p:blipFill>
        <p:spPr>
          <a:xfrm>
            <a:off x="8090403" y="1517397"/>
            <a:ext cx="2512746" cy="2317898"/>
          </a:xfrm>
          <a:prstGeom prst="rect">
            <a:avLst/>
          </a:prstGeom>
        </p:spPr>
      </p:pic>
      <p:sp>
        <p:nvSpPr>
          <p:cNvPr id="9" name="TextBox 8"/>
          <p:cNvSpPr txBox="1"/>
          <p:nvPr/>
        </p:nvSpPr>
        <p:spPr>
          <a:xfrm>
            <a:off x="86242" y="5132095"/>
            <a:ext cx="865750" cy="369332"/>
          </a:xfrm>
          <a:prstGeom prst="rect">
            <a:avLst/>
          </a:prstGeom>
          <a:noFill/>
        </p:spPr>
        <p:txBody>
          <a:bodyPr wrap="none" rtlCol="0">
            <a:spAutoFit/>
          </a:bodyPr>
          <a:lstStyle/>
          <a:p>
            <a:r>
              <a:rPr lang="en-US" dirty="0" smtClean="0"/>
              <a:t>Female</a:t>
            </a:r>
            <a:endParaRPr lang="en-US" dirty="0"/>
          </a:p>
        </p:txBody>
      </p:sp>
      <p:sp>
        <p:nvSpPr>
          <p:cNvPr id="14" name="TextBox 13"/>
          <p:cNvSpPr txBox="1"/>
          <p:nvPr/>
        </p:nvSpPr>
        <p:spPr>
          <a:xfrm>
            <a:off x="919119" y="235894"/>
            <a:ext cx="9203802" cy="769441"/>
          </a:xfrm>
          <a:prstGeom prst="rect">
            <a:avLst/>
          </a:prstGeom>
          <a:noFill/>
        </p:spPr>
        <p:txBody>
          <a:bodyPr wrap="none" rtlCol="0">
            <a:spAutoFit/>
          </a:bodyPr>
          <a:lstStyle/>
          <a:p>
            <a:r>
              <a:rPr lang="en-US" sz="4400" dirty="0" smtClean="0"/>
              <a:t>Males Decrease Performance with ATM</a:t>
            </a:r>
            <a:endParaRPr lang="en-US" sz="4400" dirty="0"/>
          </a:p>
        </p:txBody>
      </p:sp>
      <p:cxnSp>
        <p:nvCxnSpPr>
          <p:cNvPr id="15" name="Straight Connector 14"/>
          <p:cNvCxnSpPr>
            <a:stCxn id="2" idx="1"/>
            <a:endCxn id="2" idx="3"/>
          </p:cNvCxnSpPr>
          <p:nvPr/>
        </p:nvCxnSpPr>
        <p:spPr>
          <a:xfrm>
            <a:off x="951991" y="4045464"/>
            <a:ext cx="96608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7"/>
          <a:srcRect l="57440" t="14519"/>
          <a:stretch/>
        </p:blipFill>
        <p:spPr>
          <a:xfrm>
            <a:off x="10653528" y="2198750"/>
            <a:ext cx="1743633" cy="1980327"/>
          </a:xfrm>
          <a:prstGeom prst="rect">
            <a:avLst/>
          </a:prstGeom>
        </p:spPr>
      </p:pic>
      <p:sp>
        <p:nvSpPr>
          <p:cNvPr id="22" name="Rectangle 21"/>
          <p:cNvSpPr/>
          <p:nvPr/>
        </p:nvSpPr>
        <p:spPr>
          <a:xfrm>
            <a:off x="1031132" y="1517397"/>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18156" y="4169809"/>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51991" y="1456663"/>
            <a:ext cx="9660885" cy="51776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3275806" y="1456663"/>
            <a:ext cx="14862" cy="51776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77713" y="1453415"/>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25843" y="1450168"/>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13558" y="1058475"/>
            <a:ext cx="860877" cy="369332"/>
          </a:xfrm>
          <a:prstGeom prst="rect">
            <a:avLst/>
          </a:prstGeom>
          <a:noFill/>
        </p:spPr>
        <p:txBody>
          <a:bodyPr wrap="none" rtlCol="0">
            <a:spAutoFit/>
          </a:bodyPr>
          <a:lstStyle/>
          <a:p>
            <a:r>
              <a:rPr lang="en-US" dirty="0" smtClean="0"/>
              <a:t>Vehicle</a:t>
            </a:r>
            <a:endParaRPr lang="en-US" dirty="0"/>
          </a:p>
        </p:txBody>
      </p:sp>
      <p:sp>
        <p:nvSpPr>
          <p:cNvPr id="25" name="TextBox 24"/>
          <p:cNvSpPr txBox="1"/>
          <p:nvPr/>
        </p:nvSpPr>
        <p:spPr>
          <a:xfrm>
            <a:off x="4006049" y="1064958"/>
            <a:ext cx="1045799" cy="369332"/>
          </a:xfrm>
          <a:prstGeom prst="rect">
            <a:avLst/>
          </a:prstGeom>
          <a:noFill/>
        </p:spPr>
        <p:txBody>
          <a:bodyPr wrap="none" rtlCol="0">
            <a:spAutoFit/>
          </a:bodyPr>
          <a:lstStyle/>
          <a:p>
            <a:r>
              <a:rPr lang="en-US" dirty="0" smtClean="0"/>
              <a:t>Low ATM</a:t>
            </a:r>
            <a:endParaRPr lang="en-US" dirty="0"/>
          </a:p>
        </p:txBody>
      </p:sp>
      <p:sp>
        <p:nvSpPr>
          <p:cNvPr id="26" name="TextBox 25"/>
          <p:cNvSpPr txBox="1"/>
          <p:nvPr/>
        </p:nvSpPr>
        <p:spPr>
          <a:xfrm>
            <a:off x="6486595" y="1054596"/>
            <a:ext cx="1033873" cy="369332"/>
          </a:xfrm>
          <a:prstGeom prst="rect">
            <a:avLst/>
          </a:prstGeom>
          <a:noFill/>
        </p:spPr>
        <p:txBody>
          <a:bodyPr wrap="none" rtlCol="0">
            <a:spAutoFit/>
          </a:bodyPr>
          <a:lstStyle/>
          <a:p>
            <a:r>
              <a:rPr lang="en-US" dirty="0" smtClean="0"/>
              <a:t>Mid ATM</a:t>
            </a:r>
            <a:endParaRPr lang="en-US" dirty="0"/>
          </a:p>
        </p:txBody>
      </p:sp>
      <p:sp>
        <p:nvSpPr>
          <p:cNvPr id="27" name="TextBox 26"/>
          <p:cNvSpPr txBox="1"/>
          <p:nvPr/>
        </p:nvSpPr>
        <p:spPr>
          <a:xfrm>
            <a:off x="8906589" y="1064958"/>
            <a:ext cx="1089978" cy="369332"/>
          </a:xfrm>
          <a:prstGeom prst="rect">
            <a:avLst/>
          </a:prstGeom>
          <a:noFill/>
        </p:spPr>
        <p:txBody>
          <a:bodyPr wrap="none" rtlCol="0">
            <a:spAutoFit/>
          </a:bodyPr>
          <a:lstStyle/>
          <a:p>
            <a:r>
              <a:rPr lang="en-US" dirty="0" smtClean="0"/>
              <a:t>High ATM</a:t>
            </a:r>
            <a:endParaRPr lang="en-US" dirty="0"/>
          </a:p>
        </p:txBody>
      </p:sp>
      <p:sp>
        <p:nvSpPr>
          <p:cNvPr id="28" name="Rectangle 2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9" name="Rectangle 28"/>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0" name="Rectangle 29"/>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4471694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72277" b="66631"/>
          <a:stretch/>
        </p:blipFill>
        <p:spPr>
          <a:xfrm>
            <a:off x="819685" y="1364031"/>
            <a:ext cx="2412615" cy="2357366"/>
          </a:xfrm>
          <a:prstGeom prst="rect">
            <a:avLst/>
          </a:prstGeom>
        </p:spPr>
      </p:pic>
      <p:sp>
        <p:nvSpPr>
          <p:cNvPr id="5" name="TextBox 4"/>
          <p:cNvSpPr txBox="1"/>
          <p:nvPr/>
        </p:nvSpPr>
        <p:spPr>
          <a:xfrm>
            <a:off x="53369" y="2491680"/>
            <a:ext cx="660758" cy="369332"/>
          </a:xfrm>
          <a:prstGeom prst="rect">
            <a:avLst/>
          </a:prstGeom>
          <a:noFill/>
        </p:spPr>
        <p:txBody>
          <a:bodyPr wrap="none" rtlCol="0">
            <a:spAutoFit/>
          </a:bodyPr>
          <a:lstStyle/>
          <a:p>
            <a:r>
              <a:rPr lang="en-US" dirty="0" smtClean="0"/>
              <a:t>Male</a:t>
            </a:r>
            <a:endParaRPr lang="en-US" dirty="0"/>
          </a:p>
        </p:txBody>
      </p:sp>
      <p:pic>
        <p:nvPicPr>
          <p:cNvPr id="6" name="Picture 5"/>
          <p:cNvPicPr>
            <a:picLocks noChangeAspect="1"/>
          </p:cNvPicPr>
          <p:nvPr/>
        </p:nvPicPr>
        <p:blipFill rotWithShape="1">
          <a:blip r:embed="rId4"/>
          <a:srcRect l="53746" r="18153" b="66631"/>
          <a:stretch/>
        </p:blipFill>
        <p:spPr>
          <a:xfrm>
            <a:off x="3232300" y="1364031"/>
            <a:ext cx="2445488" cy="2357366"/>
          </a:xfrm>
          <a:prstGeom prst="rect">
            <a:avLst/>
          </a:prstGeom>
        </p:spPr>
      </p:pic>
      <p:pic>
        <p:nvPicPr>
          <p:cNvPr id="7" name="Picture 6"/>
          <p:cNvPicPr>
            <a:picLocks noChangeAspect="1"/>
          </p:cNvPicPr>
          <p:nvPr/>
        </p:nvPicPr>
        <p:blipFill rotWithShape="1">
          <a:blip r:embed="rId5"/>
          <a:srcRect t="50526" r="71299" b="17115"/>
          <a:stretch/>
        </p:blipFill>
        <p:spPr>
          <a:xfrm>
            <a:off x="5644915" y="1456663"/>
            <a:ext cx="2497676" cy="2286000"/>
          </a:xfrm>
          <a:prstGeom prst="rect">
            <a:avLst/>
          </a:prstGeom>
        </p:spPr>
      </p:pic>
      <p:pic>
        <p:nvPicPr>
          <p:cNvPr id="8" name="Picture 7"/>
          <p:cNvPicPr>
            <a:picLocks noChangeAspect="1"/>
          </p:cNvPicPr>
          <p:nvPr/>
        </p:nvPicPr>
        <p:blipFill rotWithShape="1">
          <a:blip r:embed="rId6"/>
          <a:srcRect l="53380" t="51279" r="17746" b="15910"/>
          <a:stretch/>
        </p:blipFill>
        <p:spPr>
          <a:xfrm>
            <a:off x="8090403" y="1517397"/>
            <a:ext cx="2512746" cy="2317898"/>
          </a:xfrm>
          <a:prstGeom prst="rect">
            <a:avLst/>
          </a:prstGeom>
        </p:spPr>
      </p:pic>
      <p:sp>
        <p:nvSpPr>
          <p:cNvPr id="9" name="TextBox 8"/>
          <p:cNvSpPr txBox="1"/>
          <p:nvPr/>
        </p:nvSpPr>
        <p:spPr>
          <a:xfrm>
            <a:off x="86242" y="5132095"/>
            <a:ext cx="865750" cy="369332"/>
          </a:xfrm>
          <a:prstGeom prst="rect">
            <a:avLst/>
          </a:prstGeom>
          <a:noFill/>
        </p:spPr>
        <p:txBody>
          <a:bodyPr wrap="none" rtlCol="0">
            <a:spAutoFit/>
          </a:bodyPr>
          <a:lstStyle/>
          <a:p>
            <a:r>
              <a:rPr lang="en-US" dirty="0" smtClean="0"/>
              <a:t>Female</a:t>
            </a:r>
            <a:endParaRPr lang="en-US" dirty="0"/>
          </a:p>
        </p:txBody>
      </p:sp>
      <p:pic>
        <p:nvPicPr>
          <p:cNvPr id="10" name="Picture 9"/>
          <p:cNvPicPr>
            <a:picLocks noChangeAspect="1"/>
          </p:cNvPicPr>
          <p:nvPr/>
        </p:nvPicPr>
        <p:blipFill rotWithShape="1">
          <a:blip r:embed="rId7"/>
          <a:srcRect r="72155" b="67383"/>
          <a:stretch/>
        </p:blipFill>
        <p:spPr>
          <a:xfrm>
            <a:off x="852558" y="3979993"/>
            <a:ext cx="2423248" cy="2304204"/>
          </a:xfrm>
          <a:prstGeom prst="rect">
            <a:avLst/>
          </a:prstGeom>
        </p:spPr>
      </p:pic>
      <p:cxnSp>
        <p:nvCxnSpPr>
          <p:cNvPr id="15" name="Straight Connector 14"/>
          <p:cNvCxnSpPr>
            <a:stCxn id="2" idx="1"/>
            <a:endCxn id="2" idx="3"/>
          </p:cNvCxnSpPr>
          <p:nvPr/>
        </p:nvCxnSpPr>
        <p:spPr>
          <a:xfrm>
            <a:off x="951991" y="4045464"/>
            <a:ext cx="96608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8"/>
          <a:srcRect l="57440" t="14519"/>
          <a:stretch/>
        </p:blipFill>
        <p:spPr>
          <a:xfrm>
            <a:off x="10653528" y="2198750"/>
            <a:ext cx="1743633" cy="1980327"/>
          </a:xfrm>
          <a:prstGeom prst="rect">
            <a:avLst/>
          </a:prstGeom>
        </p:spPr>
      </p:pic>
      <p:sp>
        <p:nvSpPr>
          <p:cNvPr id="22" name="Rectangle 21"/>
          <p:cNvSpPr/>
          <p:nvPr/>
        </p:nvSpPr>
        <p:spPr>
          <a:xfrm>
            <a:off x="1031132" y="1517397"/>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18156" y="4169809"/>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51991" y="1456663"/>
            <a:ext cx="9660885" cy="51776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3275806" y="1456663"/>
            <a:ext cx="14862" cy="51776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77713" y="1453415"/>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25843" y="1450168"/>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13558" y="1058475"/>
            <a:ext cx="860877" cy="369332"/>
          </a:xfrm>
          <a:prstGeom prst="rect">
            <a:avLst/>
          </a:prstGeom>
          <a:noFill/>
        </p:spPr>
        <p:txBody>
          <a:bodyPr wrap="none" rtlCol="0">
            <a:spAutoFit/>
          </a:bodyPr>
          <a:lstStyle/>
          <a:p>
            <a:r>
              <a:rPr lang="en-US" dirty="0" smtClean="0"/>
              <a:t>Vehicle</a:t>
            </a:r>
            <a:endParaRPr lang="en-US" dirty="0"/>
          </a:p>
        </p:txBody>
      </p:sp>
      <p:sp>
        <p:nvSpPr>
          <p:cNvPr id="25" name="TextBox 24"/>
          <p:cNvSpPr txBox="1"/>
          <p:nvPr/>
        </p:nvSpPr>
        <p:spPr>
          <a:xfrm>
            <a:off x="4006049" y="1064958"/>
            <a:ext cx="1045799" cy="369332"/>
          </a:xfrm>
          <a:prstGeom prst="rect">
            <a:avLst/>
          </a:prstGeom>
          <a:noFill/>
        </p:spPr>
        <p:txBody>
          <a:bodyPr wrap="none" rtlCol="0">
            <a:spAutoFit/>
          </a:bodyPr>
          <a:lstStyle/>
          <a:p>
            <a:r>
              <a:rPr lang="en-US" dirty="0" smtClean="0"/>
              <a:t>Low ATM</a:t>
            </a:r>
            <a:endParaRPr lang="en-US" dirty="0"/>
          </a:p>
        </p:txBody>
      </p:sp>
      <p:sp>
        <p:nvSpPr>
          <p:cNvPr id="26" name="TextBox 25"/>
          <p:cNvSpPr txBox="1"/>
          <p:nvPr/>
        </p:nvSpPr>
        <p:spPr>
          <a:xfrm>
            <a:off x="6486595" y="1054596"/>
            <a:ext cx="1033873" cy="369332"/>
          </a:xfrm>
          <a:prstGeom prst="rect">
            <a:avLst/>
          </a:prstGeom>
          <a:noFill/>
        </p:spPr>
        <p:txBody>
          <a:bodyPr wrap="none" rtlCol="0">
            <a:spAutoFit/>
          </a:bodyPr>
          <a:lstStyle/>
          <a:p>
            <a:r>
              <a:rPr lang="en-US" dirty="0" smtClean="0"/>
              <a:t>Mid ATM</a:t>
            </a:r>
            <a:endParaRPr lang="en-US" dirty="0"/>
          </a:p>
        </p:txBody>
      </p:sp>
      <p:sp>
        <p:nvSpPr>
          <p:cNvPr id="27" name="TextBox 26"/>
          <p:cNvSpPr txBox="1"/>
          <p:nvPr/>
        </p:nvSpPr>
        <p:spPr>
          <a:xfrm>
            <a:off x="8906589" y="1064958"/>
            <a:ext cx="1089978" cy="369332"/>
          </a:xfrm>
          <a:prstGeom prst="rect">
            <a:avLst/>
          </a:prstGeom>
          <a:noFill/>
        </p:spPr>
        <p:txBody>
          <a:bodyPr wrap="none" rtlCol="0">
            <a:spAutoFit/>
          </a:bodyPr>
          <a:lstStyle/>
          <a:p>
            <a:r>
              <a:rPr lang="en-US" dirty="0" smtClean="0"/>
              <a:t>High ATM</a:t>
            </a:r>
            <a:endParaRPr lang="en-US" dirty="0"/>
          </a:p>
        </p:txBody>
      </p:sp>
      <p:sp>
        <p:nvSpPr>
          <p:cNvPr id="28" name="Rectangle 2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9" name="Rectangle 28"/>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0" name="Rectangle 29"/>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31" name="TextBox 30"/>
          <p:cNvSpPr txBox="1"/>
          <p:nvPr/>
        </p:nvSpPr>
        <p:spPr>
          <a:xfrm>
            <a:off x="919119" y="235894"/>
            <a:ext cx="10913500" cy="769441"/>
          </a:xfrm>
          <a:prstGeom prst="rect">
            <a:avLst/>
          </a:prstGeom>
          <a:noFill/>
        </p:spPr>
        <p:txBody>
          <a:bodyPr wrap="none" rtlCol="0">
            <a:spAutoFit/>
          </a:bodyPr>
          <a:lstStyle/>
          <a:p>
            <a:r>
              <a:rPr lang="en-US" sz="4400" dirty="0" smtClean="0"/>
              <a:t>Mainly Correct Responses After Incorrect Trials</a:t>
            </a:r>
            <a:endParaRPr lang="en-US" sz="4400" dirty="0"/>
          </a:p>
        </p:txBody>
      </p:sp>
    </p:spTree>
    <p:extLst>
      <p:ext uri="{BB962C8B-B14F-4D97-AF65-F5344CB8AC3E}">
        <p14:creationId xmlns:p14="http://schemas.microsoft.com/office/powerpoint/2010/main" val="2938922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72277" b="66631"/>
          <a:stretch/>
        </p:blipFill>
        <p:spPr>
          <a:xfrm>
            <a:off x="819685" y="1364031"/>
            <a:ext cx="2412615" cy="2357366"/>
          </a:xfrm>
          <a:prstGeom prst="rect">
            <a:avLst/>
          </a:prstGeom>
        </p:spPr>
      </p:pic>
      <p:sp>
        <p:nvSpPr>
          <p:cNvPr id="5" name="TextBox 4"/>
          <p:cNvSpPr txBox="1"/>
          <p:nvPr/>
        </p:nvSpPr>
        <p:spPr>
          <a:xfrm>
            <a:off x="53369" y="2491680"/>
            <a:ext cx="660758" cy="369332"/>
          </a:xfrm>
          <a:prstGeom prst="rect">
            <a:avLst/>
          </a:prstGeom>
          <a:noFill/>
        </p:spPr>
        <p:txBody>
          <a:bodyPr wrap="none" rtlCol="0">
            <a:spAutoFit/>
          </a:bodyPr>
          <a:lstStyle/>
          <a:p>
            <a:r>
              <a:rPr lang="en-US" dirty="0" smtClean="0"/>
              <a:t>Male</a:t>
            </a:r>
            <a:endParaRPr lang="en-US" dirty="0"/>
          </a:p>
        </p:txBody>
      </p:sp>
      <p:pic>
        <p:nvPicPr>
          <p:cNvPr id="6" name="Picture 5"/>
          <p:cNvPicPr>
            <a:picLocks noChangeAspect="1"/>
          </p:cNvPicPr>
          <p:nvPr/>
        </p:nvPicPr>
        <p:blipFill rotWithShape="1">
          <a:blip r:embed="rId4"/>
          <a:srcRect l="53746" r="18153" b="66631"/>
          <a:stretch/>
        </p:blipFill>
        <p:spPr>
          <a:xfrm>
            <a:off x="3232300" y="1364031"/>
            <a:ext cx="2445488" cy="2357366"/>
          </a:xfrm>
          <a:prstGeom prst="rect">
            <a:avLst/>
          </a:prstGeom>
        </p:spPr>
      </p:pic>
      <p:pic>
        <p:nvPicPr>
          <p:cNvPr id="7" name="Picture 6"/>
          <p:cNvPicPr>
            <a:picLocks noChangeAspect="1"/>
          </p:cNvPicPr>
          <p:nvPr/>
        </p:nvPicPr>
        <p:blipFill rotWithShape="1">
          <a:blip r:embed="rId5"/>
          <a:srcRect t="50526" r="71299" b="17115"/>
          <a:stretch/>
        </p:blipFill>
        <p:spPr>
          <a:xfrm>
            <a:off x="5644915" y="1456663"/>
            <a:ext cx="2497676" cy="2286000"/>
          </a:xfrm>
          <a:prstGeom prst="rect">
            <a:avLst/>
          </a:prstGeom>
        </p:spPr>
      </p:pic>
      <p:pic>
        <p:nvPicPr>
          <p:cNvPr id="8" name="Picture 7"/>
          <p:cNvPicPr>
            <a:picLocks noChangeAspect="1"/>
          </p:cNvPicPr>
          <p:nvPr/>
        </p:nvPicPr>
        <p:blipFill rotWithShape="1">
          <a:blip r:embed="rId6"/>
          <a:srcRect l="53380" t="51279" r="17746" b="15910"/>
          <a:stretch/>
        </p:blipFill>
        <p:spPr>
          <a:xfrm>
            <a:off x="8090403" y="1517397"/>
            <a:ext cx="2512746" cy="2317898"/>
          </a:xfrm>
          <a:prstGeom prst="rect">
            <a:avLst/>
          </a:prstGeom>
        </p:spPr>
      </p:pic>
      <p:sp>
        <p:nvSpPr>
          <p:cNvPr id="9" name="TextBox 8"/>
          <p:cNvSpPr txBox="1"/>
          <p:nvPr/>
        </p:nvSpPr>
        <p:spPr>
          <a:xfrm>
            <a:off x="86242" y="5132095"/>
            <a:ext cx="865750" cy="369332"/>
          </a:xfrm>
          <a:prstGeom prst="rect">
            <a:avLst/>
          </a:prstGeom>
          <a:noFill/>
        </p:spPr>
        <p:txBody>
          <a:bodyPr wrap="none" rtlCol="0">
            <a:spAutoFit/>
          </a:bodyPr>
          <a:lstStyle/>
          <a:p>
            <a:r>
              <a:rPr lang="en-US" dirty="0" smtClean="0"/>
              <a:t>Female</a:t>
            </a:r>
            <a:endParaRPr lang="en-US" dirty="0"/>
          </a:p>
        </p:txBody>
      </p:sp>
      <p:pic>
        <p:nvPicPr>
          <p:cNvPr id="10" name="Picture 9"/>
          <p:cNvPicPr>
            <a:picLocks noChangeAspect="1"/>
          </p:cNvPicPr>
          <p:nvPr/>
        </p:nvPicPr>
        <p:blipFill rotWithShape="1">
          <a:blip r:embed="rId7"/>
          <a:srcRect r="72155" b="67383"/>
          <a:stretch/>
        </p:blipFill>
        <p:spPr>
          <a:xfrm>
            <a:off x="852558" y="3979993"/>
            <a:ext cx="2423248" cy="2304204"/>
          </a:xfrm>
          <a:prstGeom prst="rect">
            <a:avLst/>
          </a:prstGeom>
        </p:spPr>
      </p:pic>
      <p:pic>
        <p:nvPicPr>
          <p:cNvPr id="11" name="Picture 10"/>
          <p:cNvPicPr>
            <a:picLocks noChangeAspect="1"/>
          </p:cNvPicPr>
          <p:nvPr/>
        </p:nvPicPr>
        <p:blipFill rotWithShape="1">
          <a:blip r:embed="rId8"/>
          <a:srcRect l="53380" r="18030" b="64524"/>
          <a:stretch/>
        </p:blipFill>
        <p:spPr>
          <a:xfrm>
            <a:off x="3189769" y="3979993"/>
            <a:ext cx="2488019" cy="2506222"/>
          </a:xfrm>
          <a:prstGeom prst="rect">
            <a:avLst/>
          </a:prstGeom>
        </p:spPr>
      </p:pic>
      <p:pic>
        <p:nvPicPr>
          <p:cNvPr id="12" name="Picture 11"/>
          <p:cNvPicPr>
            <a:picLocks noChangeAspect="1"/>
          </p:cNvPicPr>
          <p:nvPr/>
        </p:nvPicPr>
        <p:blipFill rotWithShape="1">
          <a:blip r:embed="rId9"/>
          <a:srcRect t="50527" r="71299" b="16662"/>
          <a:stretch/>
        </p:blipFill>
        <p:spPr>
          <a:xfrm>
            <a:off x="5677788" y="4074155"/>
            <a:ext cx="2497676" cy="2317898"/>
          </a:xfrm>
          <a:prstGeom prst="rect">
            <a:avLst/>
          </a:prstGeom>
        </p:spPr>
      </p:pic>
      <p:pic>
        <p:nvPicPr>
          <p:cNvPr id="13" name="Picture 12"/>
          <p:cNvPicPr>
            <a:picLocks noChangeAspect="1"/>
          </p:cNvPicPr>
          <p:nvPr/>
        </p:nvPicPr>
        <p:blipFill rotWithShape="1">
          <a:blip r:embed="rId10"/>
          <a:srcRect l="53380" t="52182" r="17523" b="15610"/>
          <a:stretch/>
        </p:blipFill>
        <p:spPr>
          <a:xfrm>
            <a:off x="8090403" y="4179077"/>
            <a:ext cx="2532201" cy="2275368"/>
          </a:xfrm>
          <a:prstGeom prst="rect">
            <a:avLst/>
          </a:prstGeom>
        </p:spPr>
      </p:pic>
      <p:sp>
        <p:nvSpPr>
          <p:cNvPr id="14" name="TextBox 13"/>
          <p:cNvSpPr txBox="1"/>
          <p:nvPr/>
        </p:nvSpPr>
        <p:spPr>
          <a:xfrm>
            <a:off x="919119" y="235894"/>
            <a:ext cx="10249665" cy="769441"/>
          </a:xfrm>
          <a:prstGeom prst="rect">
            <a:avLst/>
          </a:prstGeom>
          <a:noFill/>
        </p:spPr>
        <p:txBody>
          <a:bodyPr wrap="none" rtlCol="0">
            <a:spAutoFit/>
          </a:bodyPr>
          <a:lstStyle/>
          <a:p>
            <a:r>
              <a:rPr lang="en-US" sz="4400" dirty="0" smtClean="0"/>
              <a:t>Females Shift to Exploratory Trials with ATM</a:t>
            </a:r>
            <a:endParaRPr lang="en-US" sz="4400" dirty="0"/>
          </a:p>
        </p:txBody>
      </p:sp>
      <p:cxnSp>
        <p:nvCxnSpPr>
          <p:cNvPr id="15" name="Straight Connector 14"/>
          <p:cNvCxnSpPr>
            <a:stCxn id="2" idx="1"/>
            <a:endCxn id="2" idx="3"/>
          </p:cNvCxnSpPr>
          <p:nvPr/>
        </p:nvCxnSpPr>
        <p:spPr>
          <a:xfrm>
            <a:off x="951991" y="4045464"/>
            <a:ext cx="96608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11"/>
          <a:srcRect l="57440" t="14519"/>
          <a:stretch/>
        </p:blipFill>
        <p:spPr>
          <a:xfrm>
            <a:off x="10653528" y="2198750"/>
            <a:ext cx="1743633" cy="1980327"/>
          </a:xfrm>
          <a:prstGeom prst="rect">
            <a:avLst/>
          </a:prstGeom>
        </p:spPr>
      </p:pic>
      <p:sp>
        <p:nvSpPr>
          <p:cNvPr id="22" name="Rectangle 21"/>
          <p:cNvSpPr/>
          <p:nvPr/>
        </p:nvSpPr>
        <p:spPr>
          <a:xfrm>
            <a:off x="1031132" y="1517397"/>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18156" y="4169809"/>
            <a:ext cx="9572017" cy="350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51991" y="1456663"/>
            <a:ext cx="9660885" cy="51776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3275806" y="1456663"/>
            <a:ext cx="14862" cy="51776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77713" y="1453415"/>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25843" y="1450168"/>
            <a:ext cx="0" cy="5197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13558" y="1058475"/>
            <a:ext cx="860877" cy="369332"/>
          </a:xfrm>
          <a:prstGeom prst="rect">
            <a:avLst/>
          </a:prstGeom>
          <a:noFill/>
        </p:spPr>
        <p:txBody>
          <a:bodyPr wrap="none" rtlCol="0">
            <a:spAutoFit/>
          </a:bodyPr>
          <a:lstStyle/>
          <a:p>
            <a:r>
              <a:rPr lang="en-US" dirty="0" smtClean="0"/>
              <a:t>Vehicle</a:t>
            </a:r>
            <a:endParaRPr lang="en-US" dirty="0"/>
          </a:p>
        </p:txBody>
      </p:sp>
      <p:sp>
        <p:nvSpPr>
          <p:cNvPr id="25" name="TextBox 24"/>
          <p:cNvSpPr txBox="1"/>
          <p:nvPr/>
        </p:nvSpPr>
        <p:spPr>
          <a:xfrm>
            <a:off x="4006049" y="1064958"/>
            <a:ext cx="1045799" cy="369332"/>
          </a:xfrm>
          <a:prstGeom prst="rect">
            <a:avLst/>
          </a:prstGeom>
          <a:noFill/>
        </p:spPr>
        <p:txBody>
          <a:bodyPr wrap="none" rtlCol="0">
            <a:spAutoFit/>
          </a:bodyPr>
          <a:lstStyle/>
          <a:p>
            <a:r>
              <a:rPr lang="en-US" dirty="0" smtClean="0"/>
              <a:t>Low ATM</a:t>
            </a:r>
            <a:endParaRPr lang="en-US" dirty="0"/>
          </a:p>
        </p:txBody>
      </p:sp>
      <p:sp>
        <p:nvSpPr>
          <p:cNvPr id="26" name="TextBox 25"/>
          <p:cNvSpPr txBox="1"/>
          <p:nvPr/>
        </p:nvSpPr>
        <p:spPr>
          <a:xfrm>
            <a:off x="6486595" y="1054596"/>
            <a:ext cx="1033873" cy="369332"/>
          </a:xfrm>
          <a:prstGeom prst="rect">
            <a:avLst/>
          </a:prstGeom>
          <a:noFill/>
        </p:spPr>
        <p:txBody>
          <a:bodyPr wrap="none" rtlCol="0">
            <a:spAutoFit/>
          </a:bodyPr>
          <a:lstStyle/>
          <a:p>
            <a:r>
              <a:rPr lang="en-US" dirty="0" smtClean="0"/>
              <a:t>Mid ATM</a:t>
            </a:r>
            <a:endParaRPr lang="en-US" dirty="0"/>
          </a:p>
        </p:txBody>
      </p:sp>
      <p:sp>
        <p:nvSpPr>
          <p:cNvPr id="27" name="TextBox 26"/>
          <p:cNvSpPr txBox="1"/>
          <p:nvPr/>
        </p:nvSpPr>
        <p:spPr>
          <a:xfrm>
            <a:off x="8906589" y="1064958"/>
            <a:ext cx="1089978" cy="369332"/>
          </a:xfrm>
          <a:prstGeom prst="rect">
            <a:avLst/>
          </a:prstGeom>
          <a:noFill/>
        </p:spPr>
        <p:txBody>
          <a:bodyPr wrap="none" rtlCol="0">
            <a:spAutoFit/>
          </a:bodyPr>
          <a:lstStyle/>
          <a:p>
            <a:r>
              <a:rPr lang="en-US" dirty="0" smtClean="0"/>
              <a:t>High ATM</a:t>
            </a:r>
            <a:endParaRPr lang="en-US" dirty="0"/>
          </a:p>
        </p:txBody>
      </p:sp>
      <p:sp>
        <p:nvSpPr>
          <p:cNvPr id="28" name="Rectangle 27"/>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9" name="Rectangle 28"/>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30" name="Rectangle 29"/>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9704303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21266" y="290941"/>
            <a:ext cx="12192000"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ATM decreases post-error performance in males but not females!!</a:t>
            </a:r>
            <a:endParaRPr lang="en-US" sz="8800"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143828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7" name="Rectangle 6"/>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8" name="Rectangle 7"/>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9" name="TextBox 8"/>
          <p:cNvSpPr txBox="1"/>
          <p:nvPr/>
        </p:nvSpPr>
        <p:spPr>
          <a:xfrm>
            <a:off x="754096" y="578737"/>
            <a:ext cx="8662278" cy="769441"/>
          </a:xfrm>
          <a:prstGeom prst="rect">
            <a:avLst/>
          </a:prstGeom>
          <a:noFill/>
        </p:spPr>
        <p:txBody>
          <a:bodyPr wrap="square" rtlCol="0">
            <a:spAutoFit/>
          </a:bodyPr>
          <a:lstStyle/>
          <a:p>
            <a:r>
              <a:rPr lang="en-US" sz="4400" dirty="0" smtClean="0"/>
              <a:t>Incorrect Trials are Rushed Decisions</a:t>
            </a:r>
            <a:endParaRPr lang="en-US" sz="4400" dirty="0"/>
          </a:p>
        </p:txBody>
      </p:sp>
      <p:pic>
        <p:nvPicPr>
          <p:cNvPr id="2" name="Picture 1"/>
          <p:cNvPicPr>
            <a:picLocks noChangeAspect="1"/>
          </p:cNvPicPr>
          <p:nvPr/>
        </p:nvPicPr>
        <p:blipFill rotWithShape="1">
          <a:blip r:embed="rId3"/>
          <a:srcRect t="6753" r="76145" b="55525"/>
          <a:stretch/>
        </p:blipFill>
        <p:spPr>
          <a:xfrm>
            <a:off x="628131" y="1640504"/>
            <a:ext cx="3097564" cy="4332279"/>
          </a:xfrm>
          <a:prstGeom prst="rect">
            <a:avLst/>
          </a:prstGeom>
        </p:spPr>
      </p:pic>
      <p:sp>
        <p:nvSpPr>
          <p:cNvPr id="3" name="Rectangle 2"/>
          <p:cNvSpPr/>
          <p:nvPr/>
        </p:nvSpPr>
        <p:spPr>
          <a:xfrm>
            <a:off x="2889115" y="2859932"/>
            <a:ext cx="1099225" cy="223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109609" y="2739954"/>
            <a:ext cx="1099225" cy="223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18807857">
            <a:off x="2815423" y="5148857"/>
            <a:ext cx="1462302" cy="784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150239" y="5603281"/>
            <a:ext cx="579133" cy="369332"/>
          </a:xfrm>
          <a:prstGeom prst="rect">
            <a:avLst/>
          </a:prstGeom>
          <a:noFill/>
        </p:spPr>
        <p:txBody>
          <a:bodyPr wrap="none" rtlCol="0">
            <a:spAutoFit/>
          </a:bodyPr>
          <a:lstStyle/>
          <a:p>
            <a:r>
              <a:rPr lang="en-US" dirty="0" smtClean="0"/>
              <a:t>Trial</a:t>
            </a:r>
            <a:endParaRPr lang="en-US" dirty="0"/>
          </a:p>
        </p:txBody>
      </p:sp>
    </p:spTree>
    <p:extLst>
      <p:ext uri="{BB962C8B-B14F-4D97-AF65-F5344CB8AC3E}">
        <p14:creationId xmlns:p14="http://schemas.microsoft.com/office/powerpoint/2010/main" val="42949554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7" name="Rectangle 6"/>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8" name="Rectangle 7"/>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9" name="TextBox 8"/>
          <p:cNvSpPr txBox="1"/>
          <p:nvPr/>
        </p:nvSpPr>
        <p:spPr>
          <a:xfrm>
            <a:off x="754096" y="578737"/>
            <a:ext cx="8059164" cy="769441"/>
          </a:xfrm>
          <a:prstGeom prst="rect">
            <a:avLst/>
          </a:prstGeom>
          <a:noFill/>
        </p:spPr>
        <p:txBody>
          <a:bodyPr wrap="square" rtlCol="0">
            <a:spAutoFit/>
          </a:bodyPr>
          <a:lstStyle/>
          <a:p>
            <a:r>
              <a:rPr lang="en-US" sz="4400" dirty="0" smtClean="0"/>
              <a:t>Females Show Post-error Slowing</a:t>
            </a:r>
            <a:endParaRPr lang="en-US" sz="4400" dirty="0"/>
          </a:p>
        </p:txBody>
      </p:sp>
      <p:pic>
        <p:nvPicPr>
          <p:cNvPr id="2" name="Picture 1"/>
          <p:cNvPicPr>
            <a:picLocks noChangeAspect="1"/>
          </p:cNvPicPr>
          <p:nvPr/>
        </p:nvPicPr>
        <p:blipFill rotWithShape="1">
          <a:blip r:embed="rId3"/>
          <a:srcRect t="6753" r="68204" b="51444"/>
          <a:stretch/>
        </p:blipFill>
        <p:spPr>
          <a:xfrm>
            <a:off x="628130" y="1640504"/>
            <a:ext cx="4128695" cy="4801021"/>
          </a:xfrm>
          <a:prstGeom prst="rect">
            <a:avLst/>
          </a:prstGeom>
        </p:spPr>
      </p:pic>
      <p:sp>
        <p:nvSpPr>
          <p:cNvPr id="10" name="Rectangle 9"/>
          <p:cNvSpPr/>
          <p:nvPr/>
        </p:nvSpPr>
        <p:spPr>
          <a:xfrm rot="18807857">
            <a:off x="3934104" y="4944576"/>
            <a:ext cx="1462302" cy="784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8396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7" name="Rectangle 6"/>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8" name="Rectangle 7"/>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
        <p:nvSpPr>
          <p:cNvPr id="9" name="TextBox 8"/>
          <p:cNvSpPr txBox="1"/>
          <p:nvPr/>
        </p:nvSpPr>
        <p:spPr>
          <a:xfrm>
            <a:off x="754095" y="578737"/>
            <a:ext cx="11169127" cy="1446550"/>
          </a:xfrm>
          <a:prstGeom prst="rect">
            <a:avLst/>
          </a:prstGeom>
          <a:noFill/>
        </p:spPr>
        <p:txBody>
          <a:bodyPr wrap="square" rtlCol="0">
            <a:spAutoFit/>
          </a:bodyPr>
          <a:lstStyle/>
          <a:p>
            <a:r>
              <a:rPr lang="en-US" sz="4400" dirty="0" smtClean="0"/>
              <a:t>Females Take Longer to Make Incorrect Decisions with ATM</a:t>
            </a:r>
            <a:endParaRPr lang="en-US" sz="4400" dirty="0"/>
          </a:p>
        </p:txBody>
      </p:sp>
      <p:pic>
        <p:nvPicPr>
          <p:cNvPr id="2" name="Picture 1"/>
          <p:cNvPicPr>
            <a:picLocks noChangeAspect="1"/>
          </p:cNvPicPr>
          <p:nvPr/>
        </p:nvPicPr>
        <p:blipFill rotWithShape="1">
          <a:blip r:embed="rId3"/>
          <a:srcRect t="6753" r="68204" b="51444"/>
          <a:stretch/>
        </p:blipFill>
        <p:spPr>
          <a:xfrm>
            <a:off x="366083" y="3203668"/>
            <a:ext cx="2592711" cy="3014914"/>
          </a:xfrm>
          <a:prstGeom prst="rect">
            <a:avLst/>
          </a:prstGeom>
        </p:spPr>
      </p:pic>
      <p:sp>
        <p:nvSpPr>
          <p:cNvPr id="10" name="Rectangle 9"/>
          <p:cNvSpPr/>
          <p:nvPr/>
        </p:nvSpPr>
        <p:spPr>
          <a:xfrm rot="18807857">
            <a:off x="3934104" y="4944576"/>
            <a:ext cx="1462302" cy="784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4"/>
          <a:srcRect l="58361" b="51547"/>
          <a:stretch/>
        </p:blipFill>
        <p:spPr>
          <a:xfrm>
            <a:off x="3203072" y="2739070"/>
            <a:ext cx="3330235" cy="3427607"/>
          </a:xfrm>
          <a:prstGeom prst="rect">
            <a:avLst/>
          </a:prstGeom>
        </p:spPr>
      </p:pic>
      <p:pic>
        <p:nvPicPr>
          <p:cNvPr id="5" name="Picture 4"/>
          <p:cNvPicPr>
            <a:picLocks noChangeAspect="1"/>
          </p:cNvPicPr>
          <p:nvPr/>
        </p:nvPicPr>
        <p:blipFill rotWithShape="1">
          <a:blip r:embed="rId5"/>
          <a:srcRect t="51719" r="58473"/>
          <a:stretch/>
        </p:blipFill>
        <p:spPr>
          <a:xfrm>
            <a:off x="6026982" y="2922322"/>
            <a:ext cx="3321299" cy="3415428"/>
          </a:xfrm>
          <a:prstGeom prst="rect">
            <a:avLst/>
          </a:prstGeom>
        </p:spPr>
      </p:pic>
      <p:pic>
        <p:nvPicPr>
          <p:cNvPr id="11" name="Picture 10"/>
          <p:cNvPicPr>
            <a:picLocks noChangeAspect="1"/>
          </p:cNvPicPr>
          <p:nvPr/>
        </p:nvPicPr>
        <p:blipFill rotWithShape="1">
          <a:blip r:embed="rId6"/>
          <a:srcRect l="59649" t="50206"/>
          <a:stretch/>
        </p:blipFill>
        <p:spPr>
          <a:xfrm>
            <a:off x="9108249" y="2815317"/>
            <a:ext cx="3227265" cy="3522433"/>
          </a:xfrm>
          <a:prstGeom prst="rect">
            <a:avLst/>
          </a:prstGeom>
        </p:spPr>
      </p:pic>
      <p:sp>
        <p:nvSpPr>
          <p:cNvPr id="12" name="Rectangle 11"/>
          <p:cNvSpPr/>
          <p:nvPr/>
        </p:nvSpPr>
        <p:spPr>
          <a:xfrm>
            <a:off x="3647872" y="2739070"/>
            <a:ext cx="8275351" cy="471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8923245">
            <a:off x="5182919" y="5084935"/>
            <a:ext cx="1348247" cy="771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8923245">
            <a:off x="2445586" y="5226114"/>
            <a:ext cx="1013007" cy="6084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8923245">
            <a:off x="8081168" y="5033029"/>
            <a:ext cx="1348247" cy="771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18923245">
            <a:off x="10991601" y="5033029"/>
            <a:ext cx="1348247" cy="771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536764" y="2605267"/>
            <a:ext cx="860877" cy="369332"/>
          </a:xfrm>
          <a:prstGeom prst="rect">
            <a:avLst/>
          </a:prstGeom>
          <a:noFill/>
        </p:spPr>
        <p:txBody>
          <a:bodyPr wrap="none" rtlCol="0">
            <a:spAutoFit/>
          </a:bodyPr>
          <a:lstStyle/>
          <a:p>
            <a:r>
              <a:rPr lang="en-US" dirty="0" smtClean="0"/>
              <a:t>Vehicle</a:t>
            </a:r>
            <a:endParaRPr lang="en-US" dirty="0"/>
          </a:p>
        </p:txBody>
      </p:sp>
      <p:sp>
        <p:nvSpPr>
          <p:cNvPr id="18" name="TextBox 17"/>
          <p:cNvSpPr txBox="1"/>
          <p:nvPr/>
        </p:nvSpPr>
        <p:spPr>
          <a:xfrm>
            <a:off x="4431525" y="2604684"/>
            <a:ext cx="1045799" cy="369332"/>
          </a:xfrm>
          <a:prstGeom prst="rect">
            <a:avLst/>
          </a:prstGeom>
          <a:noFill/>
        </p:spPr>
        <p:txBody>
          <a:bodyPr wrap="none" rtlCol="0">
            <a:spAutoFit/>
          </a:bodyPr>
          <a:lstStyle/>
          <a:p>
            <a:r>
              <a:rPr lang="en-US" dirty="0" smtClean="0"/>
              <a:t>Low ATM</a:t>
            </a:r>
            <a:endParaRPr lang="en-US" dirty="0"/>
          </a:p>
        </p:txBody>
      </p:sp>
      <p:sp>
        <p:nvSpPr>
          <p:cNvPr id="19" name="TextBox 18"/>
          <p:cNvSpPr txBox="1"/>
          <p:nvPr/>
        </p:nvSpPr>
        <p:spPr>
          <a:xfrm>
            <a:off x="7340325" y="2608707"/>
            <a:ext cx="1033873" cy="369332"/>
          </a:xfrm>
          <a:prstGeom prst="rect">
            <a:avLst/>
          </a:prstGeom>
          <a:noFill/>
        </p:spPr>
        <p:txBody>
          <a:bodyPr wrap="none" rtlCol="0">
            <a:spAutoFit/>
          </a:bodyPr>
          <a:lstStyle/>
          <a:p>
            <a:r>
              <a:rPr lang="en-US" dirty="0" smtClean="0"/>
              <a:t>Mid ATM</a:t>
            </a:r>
            <a:endParaRPr lang="en-US" dirty="0"/>
          </a:p>
        </p:txBody>
      </p:sp>
      <p:sp>
        <p:nvSpPr>
          <p:cNvPr id="20" name="TextBox 19"/>
          <p:cNvSpPr txBox="1"/>
          <p:nvPr/>
        </p:nvSpPr>
        <p:spPr>
          <a:xfrm>
            <a:off x="10155299" y="2610282"/>
            <a:ext cx="1089978" cy="369332"/>
          </a:xfrm>
          <a:prstGeom prst="rect">
            <a:avLst/>
          </a:prstGeom>
          <a:noFill/>
        </p:spPr>
        <p:txBody>
          <a:bodyPr wrap="none" rtlCol="0">
            <a:spAutoFit/>
          </a:bodyPr>
          <a:lstStyle/>
          <a:p>
            <a:r>
              <a:rPr lang="en-US" dirty="0" smtClean="0"/>
              <a:t>High ATM</a:t>
            </a:r>
            <a:endParaRPr lang="en-US" dirty="0"/>
          </a:p>
        </p:txBody>
      </p:sp>
    </p:spTree>
    <p:extLst>
      <p:ext uri="{BB962C8B-B14F-4D97-AF65-F5344CB8AC3E}">
        <p14:creationId xmlns:p14="http://schemas.microsoft.com/office/powerpoint/2010/main" val="13765844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a:t>
            </a:r>
          </a:p>
        </p:txBody>
      </p:sp>
      <p:sp>
        <p:nvSpPr>
          <p:cNvPr id="4" name="Rectangle 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0"/>
            <a:ext cx="2053244" cy="290945"/>
          </a:xfrm>
          <a:prstGeom prst="rect">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 name="Rectangle 6"/>
          <p:cNvSpPr/>
          <p:nvPr/>
        </p:nvSpPr>
        <p:spPr>
          <a:xfrm>
            <a:off x="2053244" y="-1"/>
            <a:ext cx="2053244" cy="290945"/>
          </a:xfrm>
          <a:prstGeom prst="rect">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 name="Rectangle 7"/>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9" name="Rectangle 8"/>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0" name="Rectangle 9"/>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1" name="Rectangle 10"/>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 name="Rectangle 2"/>
          <p:cNvSpPr/>
          <p:nvPr/>
        </p:nvSpPr>
        <p:spPr>
          <a:xfrm>
            <a:off x="-40723" y="290941"/>
            <a:ext cx="12355939" cy="656705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800" dirty="0" smtClean="0"/>
              <a:t>ATM increases decision time in females!!</a:t>
            </a:r>
            <a:endParaRPr lang="en-US" sz="8800" dirty="0"/>
          </a:p>
        </p:txBody>
      </p:sp>
      <p:sp>
        <p:nvSpPr>
          <p:cNvPr id="13" name="Rectangle 1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5" name="Rectangle 1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6" name="Rectangle 1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17" name="Rectangle 16"/>
          <p:cNvSpPr/>
          <p:nvPr/>
        </p:nvSpPr>
        <p:spPr>
          <a:xfrm>
            <a:off x="7265858" y="0"/>
            <a:ext cx="2463071" cy="29094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18" name="Rectangle 17"/>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19" name="Rectangle 18"/>
          <p:cNvSpPr/>
          <p:nvPr/>
        </p:nvSpPr>
        <p:spPr>
          <a:xfrm>
            <a:off x="9728929" y="-10"/>
            <a:ext cx="2463071" cy="290945"/>
          </a:xfrm>
          <a:prstGeom prst="rect">
            <a:avLst/>
          </a:prstGeom>
          <a:solidFill>
            <a:srgbClr val="7030A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0" name="Rectangle 19"/>
          <p:cNvSpPr/>
          <p:nvPr/>
        </p:nvSpPr>
        <p:spPr>
          <a:xfrm>
            <a:off x="4802787" y="-11"/>
            <a:ext cx="2463071" cy="290945"/>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1" name="Rectangle 20"/>
          <p:cNvSpPr/>
          <p:nvPr/>
        </p:nvSpPr>
        <p:spPr>
          <a:xfrm>
            <a:off x="2339716" y="0"/>
            <a:ext cx="2463071" cy="290945"/>
          </a:xfrm>
          <a:prstGeom prst="rect">
            <a:avLst/>
          </a:prstGeom>
          <a:solidFill>
            <a:schemeClr val="accent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22" name="Rectangle 21"/>
          <p:cNvSpPr/>
          <p:nvPr/>
        </p:nvSpPr>
        <p:spPr>
          <a:xfrm>
            <a:off x="0" y="0"/>
            <a:ext cx="2463071"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3" name="Rectangle 22"/>
          <p:cNvSpPr/>
          <p:nvPr/>
        </p:nvSpPr>
        <p:spPr>
          <a:xfrm>
            <a:off x="9144000" y="0"/>
            <a:ext cx="3048000" cy="29092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4" name="Rectangle 23"/>
          <p:cNvSpPr/>
          <p:nvPr/>
        </p:nvSpPr>
        <p:spPr>
          <a:xfrm>
            <a:off x="6096000" y="-1107"/>
            <a:ext cx="3048000" cy="29092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5" name="Rectangle 24"/>
          <p:cNvSpPr/>
          <p:nvPr/>
        </p:nvSpPr>
        <p:spPr>
          <a:xfrm>
            <a:off x="3048000" y="-30"/>
            <a:ext cx="3048000" cy="2909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6" name="Rectangle 25"/>
          <p:cNvSpPr/>
          <p:nvPr/>
        </p:nvSpPr>
        <p:spPr>
          <a:xfrm>
            <a:off x="0" y="0"/>
            <a:ext cx="3048000" cy="290925"/>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27" name="Rectangle 26"/>
          <p:cNvSpPr/>
          <p:nvPr/>
        </p:nvSpPr>
        <p:spPr>
          <a:xfrm>
            <a:off x="8133907" y="-1"/>
            <a:ext cx="4058093" cy="28641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28" name="Rectangle 27"/>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29" name="Rectangle 28"/>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8261919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332" y="282102"/>
            <a:ext cx="10515600" cy="1325563"/>
          </a:xfrm>
        </p:spPr>
        <p:txBody>
          <a:bodyPr/>
          <a:lstStyle/>
          <a:p>
            <a:r>
              <a:rPr lang="en-US" dirty="0" smtClean="0"/>
              <a:t>Summary and Future Directions </a:t>
            </a:r>
            <a:endParaRPr lang="en-US" dirty="0"/>
          </a:p>
        </p:txBody>
      </p:sp>
      <p:sp>
        <p:nvSpPr>
          <p:cNvPr id="3" name="TextBox 2"/>
          <p:cNvSpPr txBox="1"/>
          <p:nvPr/>
        </p:nvSpPr>
        <p:spPr>
          <a:xfrm>
            <a:off x="741332" y="1657999"/>
            <a:ext cx="8634928" cy="4524315"/>
          </a:xfrm>
          <a:prstGeom prst="rect">
            <a:avLst/>
          </a:prstGeom>
          <a:noFill/>
        </p:spPr>
        <p:txBody>
          <a:bodyPr wrap="none" rtlCol="0">
            <a:spAutoFit/>
          </a:bodyPr>
          <a:lstStyle/>
          <a:p>
            <a:r>
              <a:rPr lang="en-US" dirty="0" smtClean="0">
                <a:solidFill>
                  <a:schemeClr val="accent5"/>
                </a:solidFill>
              </a:rPr>
              <a:t>These rats become less impulsive after administration of Strattera.</a:t>
            </a:r>
          </a:p>
          <a:p>
            <a:endParaRPr lang="en-US" dirty="0">
              <a:solidFill>
                <a:schemeClr val="accent5"/>
              </a:solidFill>
            </a:endParaRPr>
          </a:p>
          <a:p>
            <a:r>
              <a:rPr lang="en-US" dirty="0" smtClean="0">
                <a:solidFill>
                  <a:schemeClr val="accent5"/>
                </a:solidFill>
              </a:rPr>
              <a:t>All other tested behaviors worsened with high doses of these drugs.</a:t>
            </a:r>
          </a:p>
          <a:p>
            <a:endParaRPr lang="en-US" dirty="0" smtClean="0">
              <a:solidFill>
                <a:schemeClr val="accent5"/>
              </a:solidFill>
            </a:endParaRPr>
          </a:p>
          <a:p>
            <a:r>
              <a:rPr lang="en-US" dirty="0" smtClean="0">
                <a:solidFill>
                  <a:schemeClr val="accent5"/>
                </a:solidFill>
              </a:rPr>
              <a:t>Males are more influenced by Strattera than females.</a:t>
            </a:r>
            <a:endParaRPr lang="en-US" dirty="0">
              <a:solidFill>
                <a:schemeClr val="accent5"/>
              </a:solidFill>
            </a:endParaRPr>
          </a:p>
          <a:p>
            <a:endParaRPr lang="en-US" dirty="0" smtClean="0"/>
          </a:p>
          <a:p>
            <a:r>
              <a:rPr lang="en-US" dirty="0" smtClean="0"/>
              <a:t>Does Ritalin show similar sex differences? (Spoiler alert: No!)</a:t>
            </a:r>
            <a:endParaRPr lang="en-US" dirty="0"/>
          </a:p>
          <a:p>
            <a:endParaRPr lang="en-US" dirty="0" smtClean="0"/>
          </a:p>
          <a:p>
            <a:r>
              <a:rPr lang="en-US" dirty="0" smtClean="0"/>
              <a:t>What is the underlying neural circuit? </a:t>
            </a:r>
          </a:p>
          <a:p>
            <a:r>
              <a:rPr lang="en-US" dirty="0"/>
              <a:t>	</a:t>
            </a:r>
            <a:r>
              <a:rPr lang="en-US" dirty="0" smtClean="0"/>
              <a:t>(what receptors on what cells in what part of the brain influencing what activity)</a:t>
            </a:r>
          </a:p>
          <a:p>
            <a:endParaRPr lang="en-US" dirty="0" smtClean="0"/>
          </a:p>
          <a:p>
            <a:r>
              <a:rPr lang="en-US" dirty="0"/>
              <a:t>Will combining DREADDs with ATM return performance to baseline</a:t>
            </a:r>
            <a:r>
              <a:rPr lang="en-US" dirty="0" smtClean="0"/>
              <a:t>?</a:t>
            </a:r>
            <a:endParaRPr lang="en-US" dirty="0"/>
          </a:p>
          <a:p>
            <a:endParaRPr lang="en-US" dirty="0" smtClean="0"/>
          </a:p>
          <a:p>
            <a:r>
              <a:rPr lang="en-US" dirty="0" smtClean="0"/>
              <a:t>Are other behaviors affected by these manipulations?</a:t>
            </a:r>
          </a:p>
          <a:p>
            <a:endParaRPr lang="en-US" dirty="0" smtClean="0"/>
          </a:p>
          <a:p>
            <a:r>
              <a:rPr lang="en-US" dirty="0" smtClean="0"/>
              <a:t>Are there sex differences in all of the above?</a:t>
            </a:r>
            <a:endParaRPr lang="en-US" dirty="0"/>
          </a:p>
        </p:txBody>
      </p:sp>
      <p:sp>
        <p:nvSpPr>
          <p:cNvPr id="7" name="Rectangle 6"/>
          <p:cNvSpPr/>
          <p:nvPr/>
        </p:nvSpPr>
        <p:spPr>
          <a:xfrm>
            <a:off x="8133907" y="-1"/>
            <a:ext cx="4058093" cy="286411"/>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10" name="Rectangle 9"/>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11" name="Rectangle 10"/>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3033238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79966" y="268059"/>
            <a:ext cx="3315203" cy="923330"/>
          </a:xfrm>
          <a:prstGeom prst="rect">
            <a:avLst/>
          </a:prstGeom>
          <a:noFill/>
        </p:spPr>
        <p:txBody>
          <a:bodyPr wrap="none" rtlCol="0">
            <a:spAutoFit/>
          </a:bodyPr>
          <a:lstStyle/>
          <a:p>
            <a:r>
              <a:rPr lang="en-US" sz="5400" dirty="0"/>
              <a:t>Thank you!</a:t>
            </a:r>
          </a:p>
        </p:txBody>
      </p:sp>
      <p:pic>
        <p:nvPicPr>
          <p:cNvPr id="6" name="Picture 5"/>
          <p:cNvPicPr>
            <a:picLocks noChangeAspect="1"/>
          </p:cNvPicPr>
          <p:nvPr/>
        </p:nvPicPr>
        <p:blipFill rotWithShape="1">
          <a:blip r:embed="rId3"/>
          <a:srcRect l="34190" t="21407" r="34218"/>
          <a:stretch/>
        </p:blipFill>
        <p:spPr>
          <a:xfrm>
            <a:off x="8090795" y="1974461"/>
            <a:ext cx="1685234" cy="1740594"/>
          </a:xfrm>
          <a:prstGeom prst="rect">
            <a:avLst/>
          </a:prstGeom>
        </p:spPr>
      </p:pic>
      <p:sp>
        <p:nvSpPr>
          <p:cNvPr id="7" name="TextBox 6"/>
          <p:cNvSpPr txBox="1"/>
          <p:nvPr/>
        </p:nvSpPr>
        <p:spPr>
          <a:xfrm>
            <a:off x="478465" y="6121807"/>
            <a:ext cx="6064857" cy="369332"/>
          </a:xfrm>
          <a:prstGeom prst="rect">
            <a:avLst/>
          </a:prstGeom>
          <a:noFill/>
        </p:spPr>
        <p:txBody>
          <a:bodyPr wrap="square" rtlCol="0">
            <a:spAutoFit/>
          </a:bodyPr>
          <a:lstStyle/>
          <a:p>
            <a:r>
              <a:rPr lang="en-US" dirty="0" smtClean="0"/>
              <a:t>Cam Donahue</a:t>
            </a:r>
            <a:r>
              <a:rPr lang="en-US" dirty="0"/>
              <a:t>		</a:t>
            </a:r>
            <a:r>
              <a:rPr lang="en-US" dirty="0" smtClean="0"/>
              <a:t>Ben Earle		Judy Luu</a:t>
            </a:r>
            <a:endParaRPr lang="en-US" dirty="0"/>
          </a:p>
        </p:txBody>
      </p:sp>
      <p:pic>
        <p:nvPicPr>
          <p:cNvPr id="8" name="Picture 7"/>
          <p:cNvPicPr>
            <a:picLocks noChangeAspect="1"/>
          </p:cNvPicPr>
          <p:nvPr/>
        </p:nvPicPr>
        <p:blipFill>
          <a:blip r:embed="rId4"/>
          <a:stretch>
            <a:fillRect/>
          </a:stretch>
        </p:blipFill>
        <p:spPr>
          <a:xfrm>
            <a:off x="8082890" y="4488209"/>
            <a:ext cx="2335457" cy="1554140"/>
          </a:xfrm>
          <a:prstGeom prst="rect">
            <a:avLst/>
          </a:prstGeom>
        </p:spPr>
      </p:pic>
      <p:pic>
        <p:nvPicPr>
          <p:cNvPr id="12" name="Picture 11"/>
          <p:cNvPicPr>
            <a:picLocks noChangeAspect="1"/>
          </p:cNvPicPr>
          <p:nvPr/>
        </p:nvPicPr>
        <p:blipFill>
          <a:blip r:embed="rId5"/>
          <a:stretch>
            <a:fillRect/>
          </a:stretch>
        </p:blipFill>
        <p:spPr>
          <a:xfrm>
            <a:off x="187915" y="4414357"/>
            <a:ext cx="2288336" cy="1707450"/>
          </a:xfrm>
          <a:prstGeom prst="rect">
            <a:avLst/>
          </a:prstGeom>
        </p:spPr>
      </p:pic>
      <p:pic>
        <p:nvPicPr>
          <p:cNvPr id="13" name="Picture 12"/>
          <p:cNvPicPr>
            <a:picLocks noChangeAspect="1"/>
          </p:cNvPicPr>
          <p:nvPr/>
        </p:nvPicPr>
        <p:blipFill>
          <a:blip r:embed="rId6"/>
          <a:stretch>
            <a:fillRect/>
          </a:stretch>
        </p:blipFill>
        <p:spPr>
          <a:xfrm>
            <a:off x="10418347" y="4488209"/>
            <a:ext cx="1574817" cy="1574817"/>
          </a:xfrm>
          <a:prstGeom prst="rect">
            <a:avLst/>
          </a:prstGeom>
        </p:spPr>
      </p:pic>
      <p:pic>
        <p:nvPicPr>
          <p:cNvPr id="2" name="Picture 1"/>
          <p:cNvPicPr>
            <a:picLocks noChangeAspect="1"/>
          </p:cNvPicPr>
          <p:nvPr/>
        </p:nvPicPr>
        <p:blipFill>
          <a:blip r:embed="rId7"/>
          <a:stretch>
            <a:fillRect/>
          </a:stretch>
        </p:blipFill>
        <p:spPr>
          <a:xfrm>
            <a:off x="2477364" y="4402163"/>
            <a:ext cx="2305886" cy="1719644"/>
          </a:xfrm>
          <a:prstGeom prst="rect">
            <a:avLst/>
          </a:prstGeom>
        </p:spPr>
      </p:pic>
      <p:pic>
        <p:nvPicPr>
          <p:cNvPr id="3" name="Picture 2"/>
          <p:cNvPicPr>
            <a:picLocks noChangeAspect="1"/>
          </p:cNvPicPr>
          <p:nvPr/>
        </p:nvPicPr>
        <p:blipFill rotWithShape="1">
          <a:blip r:embed="rId8"/>
          <a:srcRect l="-601" t="20440" r="65933" b="-4987"/>
          <a:stretch/>
        </p:blipFill>
        <p:spPr>
          <a:xfrm>
            <a:off x="383878" y="1793251"/>
            <a:ext cx="2031150" cy="2056613"/>
          </a:xfrm>
          <a:prstGeom prst="rect">
            <a:avLst/>
          </a:prstGeom>
        </p:spPr>
      </p:pic>
      <p:sp>
        <p:nvSpPr>
          <p:cNvPr id="14" name="TextBox 13"/>
          <p:cNvSpPr txBox="1"/>
          <p:nvPr/>
        </p:nvSpPr>
        <p:spPr>
          <a:xfrm>
            <a:off x="8090795" y="3785518"/>
            <a:ext cx="1486019" cy="369332"/>
          </a:xfrm>
          <a:prstGeom prst="rect">
            <a:avLst/>
          </a:prstGeom>
          <a:noFill/>
        </p:spPr>
        <p:txBody>
          <a:bodyPr wrap="square" rtlCol="0">
            <a:spAutoFit/>
          </a:bodyPr>
          <a:lstStyle/>
          <a:p>
            <a:r>
              <a:rPr lang="en-US" dirty="0" smtClean="0"/>
              <a:t>Ellen Rodberg</a:t>
            </a:r>
            <a:endParaRPr lang="en-US" dirty="0"/>
          </a:p>
        </p:txBody>
      </p:sp>
      <p:sp>
        <p:nvSpPr>
          <p:cNvPr id="15" name="TextBox 14"/>
          <p:cNvSpPr txBox="1"/>
          <p:nvPr/>
        </p:nvSpPr>
        <p:spPr>
          <a:xfrm>
            <a:off x="803334" y="3762778"/>
            <a:ext cx="1284069" cy="369332"/>
          </a:xfrm>
          <a:prstGeom prst="rect">
            <a:avLst/>
          </a:prstGeom>
          <a:noFill/>
        </p:spPr>
        <p:txBody>
          <a:bodyPr wrap="none" rtlCol="0">
            <a:spAutoFit/>
          </a:bodyPr>
          <a:lstStyle/>
          <a:p>
            <a:r>
              <a:rPr lang="en-US" dirty="0" smtClean="0"/>
              <a:t>Elena Vazey</a:t>
            </a:r>
            <a:endParaRPr lang="en-US" dirty="0"/>
          </a:p>
        </p:txBody>
      </p:sp>
      <p:sp>
        <p:nvSpPr>
          <p:cNvPr id="16" name="Rectangle 1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18" name="Rectangle 17"/>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9" name="Rectangle 18"/>
          <p:cNvSpPr/>
          <p:nvPr/>
        </p:nvSpPr>
        <p:spPr>
          <a:xfrm>
            <a:off x="4106488" y="-2"/>
            <a:ext cx="2053244" cy="29094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20" name="Rectangle 19"/>
          <p:cNvSpPr/>
          <p:nvPr/>
        </p:nvSpPr>
        <p:spPr>
          <a:xfrm>
            <a:off x="6159732" y="-4"/>
            <a:ext cx="2053244" cy="290945"/>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21" name="Rectangle 20"/>
          <p:cNvSpPr/>
          <p:nvPr/>
        </p:nvSpPr>
        <p:spPr>
          <a:xfrm>
            <a:off x="8212976" y="0"/>
            <a:ext cx="2053244" cy="290945"/>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22" name="Rectangle 21"/>
          <p:cNvSpPr/>
          <p:nvPr/>
        </p:nvSpPr>
        <p:spPr>
          <a:xfrm>
            <a:off x="10266220" y="0"/>
            <a:ext cx="1925780" cy="290945"/>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23" name="TextBox 22"/>
          <p:cNvSpPr txBox="1"/>
          <p:nvPr/>
        </p:nvSpPr>
        <p:spPr>
          <a:xfrm>
            <a:off x="10444868" y="3785518"/>
            <a:ext cx="1521774" cy="369332"/>
          </a:xfrm>
          <a:prstGeom prst="rect">
            <a:avLst/>
          </a:prstGeom>
          <a:noFill/>
        </p:spPr>
        <p:txBody>
          <a:bodyPr wrap="square" rtlCol="0">
            <a:spAutoFit/>
          </a:bodyPr>
          <a:lstStyle/>
          <a:p>
            <a:r>
              <a:rPr lang="en-US" dirty="0" smtClean="0"/>
              <a:t>Kara Conlan</a:t>
            </a:r>
            <a:endParaRPr lang="en-US" dirty="0"/>
          </a:p>
        </p:txBody>
      </p:sp>
      <p:pic>
        <p:nvPicPr>
          <p:cNvPr id="9" name="Picture 8"/>
          <p:cNvPicPr>
            <a:picLocks noChangeAspect="1"/>
          </p:cNvPicPr>
          <p:nvPr/>
        </p:nvPicPr>
        <p:blipFill rotWithShape="1">
          <a:blip r:embed="rId9"/>
          <a:srcRect b="9678"/>
          <a:stretch/>
        </p:blipFill>
        <p:spPr>
          <a:xfrm>
            <a:off x="9576814" y="1767058"/>
            <a:ext cx="2638106" cy="1754102"/>
          </a:xfrm>
          <a:prstGeom prst="rect">
            <a:avLst/>
          </a:prstGeom>
        </p:spPr>
      </p:pic>
      <p:pic>
        <p:nvPicPr>
          <p:cNvPr id="24" name="Picture 23"/>
          <p:cNvPicPr>
            <a:picLocks noChangeAspect="1"/>
          </p:cNvPicPr>
          <p:nvPr/>
        </p:nvPicPr>
        <p:blipFill rotWithShape="1">
          <a:blip r:embed="rId10"/>
          <a:srcRect l="22339" t="13185"/>
          <a:stretch/>
        </p:blipFill>
        <p:spPr>
          <a:xfrm>
            <a:off x="10598289" y="2742268"/>
            <a:ext cx="1341832" cy="880534"/>
          </a:xfrm>
          <a:prstGeom prst="rect">
            <a:avLst/>
          </a:prstGeom>
        </p:spPr>
      </p:pic>
      <p:pic>
        <p:nvPicPr>
          <p:cNvPr id="25" name="Picture 24"/>
          <p:cNvPicPr>
            <a:picLocks noChangeAspect="1"/>
          </p:cNvPicPr>
          <p:nvPr/>
        </p:nvPicPr>
        <p:blipFill>
          <a:blip r:embed="rId11"/>
          <a:stretch>
            <a:fillRect/>
          </a:stretch>
        </p:blipFill>
        <p:spPr>
          <a:xfrm>
            <a:off x="2812378" y="2251526"/>
            <a:ext cx="2107387" cy="1140062"/>
          </a:xfrm>
          <a:prstGeom prst="rect">
            <a:avLst/>
          </a:prstGeom>
        </p:spPr>
      </p:pic>
      <p:sp>
        <p:nvSpPr>
          <p:cNvPr id="28" name="TextBox 27"/>
          <p:cNvSpPr txBox="1"/>
          <p:nvPr/>
        </p:nvSpPr>
        <p:spPr>
          <a:xfrm>
            <a:off x="3268661" y="3762778"/>
            <a:ext cx="1194820" cy="369332"/>
          </a:xfrm>
          <a:prstGeom prst="rect">
            <a:avLst/>
          </a:prstGeom>
          <a:noFill/>
        </p:spPr>
        <p:txBody>
          <a:bodyPr wrap="square" rtlCol="0">
            <a:spAutoFit/>
          </a:bodyPr>
          <a:lstStyle/>
          <a:p>
            <a:r>
              <a:rPr lang="en-US" dirty="0" smtClean="0"/>
              <a:t>Joe Bergan</a:t>
            </a:r>
            <a:endParaRPr lang="en-US" dirty="0"/>
          </a:p>
        </p:txBody>
      </p:sp>
      <p:pic>
        <p:nvPicPr>
          <p:cNvPr id="1030" name="Picture 6" descr="Image result for sml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6253" y="455181"/>
            <a:ext cx="869006" cy="106531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13"/>
          <a:stretch>
            <a:fillRect/>
          </a:stretch>
        </p:blipFill>
        <p:spPr>
          <a:xfrm>
            <a:off x="10804888" y="470681"/>
            <a:ext cx="1188276" cy="619497"/>
          </a:xfrm>
          <a:prstGeom prst="rect">
            <a:avLst/>
          </a:prstGeom>
        </p:spPr>
      </p:pic>
      <p:sp>
        <p:nvSpPr>
          <p:cNvPr id="30" name="TextBox 29"/>
          <p:cNvSpPr txBox="1"/>
          <p:nvPr/>
        </p:nvSpPr>
        <p:spPr>
          <a:xfrm>
            <a:off x="2192503" y="1308605"/>
            <a:ext cx="2295950" cy="369332"/>
          </a:xfrm>
          <a:prstGeom prst="rect">
            <a:avLst/>
          </a:prstGeom>
          <a:noFill/>
        </p:spPr>
        <p:txBody>
          <a:bodyPr wrap="none" rtlCol="0">
            <a:spAutoFit/>
          </a:bodyPr>
          <a:lstStyle/>
          <a:p>
            <a:r>
              <a:rPr lang="en-US" b="1" dirty="0"/>
              <a:t>Current </a:t>
            </a:r>
            <a:r>
              <a:rPr lang="en-US" b="1" dirty="0" smtClean="0"/>
              <a:t>helping </a:t>
            </a:r>
            <a:r>
              <a:rPr lang="en-US" b="1" dirty="0"/>
              <a:t>h</a:t>
            </a:r>
            <a:r>
              <a:rPr lang="en-US" b="1" dirty="0" smtClean="0"/>
              <a:t>ands</a:t>
            </a:r>
            <a:endParaRPr lang="en-US" b="1" dirty="0"/>
          </a:p>
        </p:txBody>
      </p:sp>
      <p:sp>
        <p:nvSpPr>
          <p:cNvPr id="31" name="TextBox 30"/>
          <p:cNvSpPr txBox="1"/>
          <p:nvPr/>
        </p:nvSpPr>
        <p:spPr>
          <a:xfrm>
            <a:off x="8974715" y="1308605"/>
            <a:ext cx="1941301" cy="369332"/>
          </a:xfrm>
          <a:prstGeom prst="rect">
            <a:avLst/>
          </a:prstGeom>
          <a:noFill/>
        </p:spPr>
        <p:txBody>
          <a:bodyPr wrap="none" rtlCol="0">
            <a:spAutoFit/>
          </a:bodyPr>
          <a:lstStyle/>
          <a:p>
            <a:r>
              <a:rPr lang="en-US" b="1" dirty="0" smtClean="0"/>
              <a:t>Onto better things</a:t>
            </a:r>
            <a:endParaRPr lang="en-US" b="1" dirty="0"/>
          </a:p>
        </p:txBody>
      </p:sp>
      <p:sp>
        <p:nvSpPr>
          <p:cNvPr id="32" name="Rectangle 31"/>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34" name="Rectangle 33"/>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35" name="Rectangle 34"/>
          <p:cNvSpPr/>
          <p:nvPr/>
        </p:nvSpPr>
        <p:spPr>
          <a:xfrm>
            <a:off x="4106488" y="-2"/>
            <a:ext cx="2053244" cy="290945"/>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36" name="Rectangle 35"/>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37" name="Rectangle 36"/>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38" name="Rectangle 37"/>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39" name="Rectangle 38"/>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1" name="Rectangle 40"/>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2" name="Rectangle 41"/>
          <p:cNvSpPr/>
          <p:nvPr/>
        </p:nvSpPr>
        <p:spPr>
          <a:xfrm>
            <a:off x="4106488" y="-2"/>
            <a:ext cx="2053244" cy="290945"/>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43" name="Rectangle 42"/>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44" name="Rectangle 43"/>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45" name="Rectangle 44"/>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46" name="Rectangle 45"/>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48" name="Rectangle 47"/>
          <p:cNvSpPr/>
          <p:nvPr/>
        </p:nvSpPr>
        <p:spPr>
          <a:xfrm>
            <a:off x="2053244" y="-1"/>
            <a:ext cx="2053244" cy="290945"/>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49" name="Rectangle 48"/>
          <p:cNvSpPr/>
          <p:nvPr/>
        </p:nvSpPr>
        <p:spPr>
          <a:xfrm>
            <a:off x="4106488" y="-2"/>
            <a:ext cx="2053244" cy="290945"/>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0" name="Rectangle 49"/>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51" name="Rectangle 50"/>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2" name="Rectangle 51"/>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53" name="Rectangle 52"/>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55" name="Rectangle 54"/>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56" name="Rectangle 55"/>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57" name="Rectangle 56"/>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58" name="Rectangle 57"/>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59" name="Rectangle 58"/>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60" name="Rectangle 59"/>
          <p:cNvSpPr/>
          <p:nvPr/>
        </p:nvSpPr>
        <p:spPr>
          <a:xfrm>
            <a:off x="0" y="-4"/>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0" y="-4"/>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62" name="Rectangle 61"/>
          <p:cNvSpPr/>
          <p:nvPr/>
        </p:nvSpPr>
        <p:spPr>
          <a:xfrm>
            <a:off x="2053244" y="-5"/>
            <a:ext cx="2053244" cy="29094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63" name="Rectangle 62"/>
          <p:cNvSpPr/>
          <p:nvPr/>
        </p:nvSpPr>
        <p:spPr>
          <a:xfrm>
            <a:off x="4106488" y="-6"/>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64" name="Rectangle 63"/>
          <p:cNvSpPr/>
          <p:nvPr/>
        </p:nvSpPr>
        <p:spPr>
          <a:xfrm>
            <a:off x="6159732" y="-8"/>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65" name="Rectangle 64"/>
          <p:cNvSpPr/>
          <p:nvPr/>
        </p:nvSpPr>
        <p:spPr>
          <a:xfrm>
            <a:off x="8212976" y="-4"/>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66" name="Rectangle 65"/>
          <p:cNvSpPr/>
          <p:nvPr/>
        </p:nvSpPr>
        <p:spPr>
          <a:xfrm>
            <a:off x="10266220" y="-4"/>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67" name="Rectangle 66"/>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0" y="0"/>
            <a:ext cx="2053244" cy="29094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69" name="Rectangle 68"/>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70" name="Rectangle 69"/>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71" name="Rectangle 70"/>
          <p:cNvSpPr/>
          <p:nvPr/>
        </p:nvSpPr>
        <p:spPr>
          <a:xfrm>
            <a:off x="6159732" y="-4"/>
            <a:ext cx="2053244" cy="2909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72" name="Rectangle 71"/>
          <p:cNvSpPr/>
          <p:nvPr/>
        </p:nvSpPr>
        <p:spPr>
          <a:xfrm>
            <a:off x="8212976" y="0"/>
            <a:ext cx="2053244" cy="29094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73" name="Rectangle 72"/>
          <p:cNvSpPr/>
          <p:nvPr/>
        </p:nvSpPr>
        <p:spPr>
          <a:xfrm>
            <a:off x="10266220" y="0"/>
            <a:ext cx="1925780" cy="2909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3</a:t>
            </a:r>
          </a:p>
        </p:txBody>
      </p:sp>
      <p:sp>
        <p:nvSpPr>
          <p:cNvPr id="74" name="Rectangle 73"/>
          <p:cNvSpPr/>
          <p:nvPr/>
        </p:nvSpPr>
        <p:spPr>
          <a:xfrm>
            <a:off x="0" y="0"/>
            <a:ext cx="12192000" cy="290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0" y="0"/>
            <a:ext cx="2053244" cy="29094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76" name="Rectangle 75"/>
          <p:cNvSpPr/>
          <p:nvPr/>
        </p:nvSpPr>
        <p:spPr>
          <a:xfrm>
            <a:off x="2053244" y="-1"/>
            <a:ext cx="2053244" cy="2909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77" name="Rectangle 76"/>
          <p:cNvSpPr/>
          <p:nvPr/>
        </p:nvSpPr>
        <p:spPr>
          <a:xfrm>
            <a:off x="4106488" y="-2"/>
            <a:ext cx="2053244" cy="29094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78" name="Rectangle 77"/>
          <p:cNvSpPr/>
          <p:nvPr/>
        </p:nvSpPr>
        <p:spPr>
          <a:xfrm>
            <a:off x="7265858" y="0"/>
            <a:ext cx="2463071" cy="290945"/>
          </a:xfrm>
          <a:prstGeom prst="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79" name="Rectangle 78"/>
          <p:cNvSpPr/>
          <p:nvPr/>
        </p:nvSpPr>
        <p:spPr>
          <a:xfrm>
            <a:off x="10138756" y="-5"/>
            <a:ext cx="2053244" cy="290945"/>
          </a:xfrm>
          <a:prstGeom prst="rect">
            <a:avLst/>
          </a:prstGeom>
          <a:solidFill>
            <a:srgbClr val="7030A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80" name="Rectangle 79"/>
          <p:cNvSpPr/>
          <p:nvPr/>
        </p:nvSpPr>
        <p:spPr>
          <a:xfrm>
            <a:off x="9728929" y="-10"/>
            <a:ext cx="2463071" cy="290945"/>
          </a:xfrm>
          <a:prstGeom prst="rect">
            <a:avLst/>
          </a:prstGeom>
          <a:solidFill>
            <a:srgbClr val="C7A1E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81" name="Rectangle 80"/>
          <p:cNvSpPr/>
          <p:nvPr/>
        </p:nvSpPr>
        <p:spPr>
          <a:xfrm>
            <a:off x="4802787" y="-11"/>
            <a:ext cx="2463071" cy="290945"/>
          </a:xfrm>
          <a:prstGeom prst="rect">
            <a:avLst/>
          </a:prstGeom>
          <a:solidFill>
            <a:schemeClr val="accent4">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82" name="Rectangle 81"/>
          <p:cNvSpPr/>
          <p:nvPr/>
        </p:nvSpPr>
        <p:spPr>
          <a:xfrm>
            <a:off x="2339716" y="0"/>
            <a:ext cx="2463071" cy="290945"/>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83" name="Rectangle 82"/>
          <p:cNvSpPr/>
          <p:nvPr/>
        </p:nvSpPr>
        <p:spPr>
          <a:xfrm>
            <a:off x="0" y="0"/>
            <a:ext cx="2463071" cy="29094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84" name="Rectangle 83"/>
          <p:cNvSpPr/>
          <p:nvPr/>
        </p:nvSpPr>
        <p:spPr>
          <a:xfrm>
            <a:off x="9144000" y="0"/>
            <a:ext cx="3048000" cy="290925"/>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2</a:t>
            </a:r>
          </a:p>
        </p:txBody>
      </p:sp>
      <p:sp>
        <p:nvSpPr>
          <p:cNvPr id="85" name="Rectangle 84"/>
          <p:cNvSpPr/>
          <p:nvPr/>
        </p:nvSpPr>
        <p:spPr>
          <a:xfrm>
            <a:off x="6096000" y="-1107"/>
            <a:ext cx="3048000" cy="290925"/>
          </a:xfrm>
          <a:prstGeom prst="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Aim 1</a:t>
            </a:r>
          </a:p>
        </p:txBody>
      </p:sp>
      <p:sp>
        <p:nvSpPr>
          <p:cNvPr id="86" name="Rectangle 85"/>
          <p:cNvSpPr/>
          <p:nvPr/>
        </p:nvSpPr>
        <p:spPr>
          <a:xfrm>
            <a:off x="3048000" y="-30"/>
            <a:ext cx="3048000" cy="290925"/>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Overview</a:t>
            </a:r>
          </a:p>
        </p:txBody>
      </p:sp>
      <p:sp>
        <p:nvSpPr>
          <p:cNvPr id="87" name="Rectangle 86"/>
          <p:cNvSpPr/>
          <p:nvPr/>
        </p:nvSpPr>
        <p:spPr>
          <a:xfrm>
            <a:off x="0" y="0"/>
            <a:ext cx="3048000" cy="290925"/>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Background</a:t>
            </a:r>
          </a:p>
        </p:txBody>
      </p:sp>
      <p:sp>
        <p:nvSpPr>
          <p:cNvPr id="88" name="TextBox 87"/>
          <p:cNvSpPr txBox="1"/>
          <p:nvPr/>
        </p:nvSpPr>
        <p:spPr>
          <a:xfrm>
            <a:off x="7740503" y="6144082"/>
            <a:ext cx="4404528" cy="369332"/>
          </a:xfrm>
          <a:prstGeom prst="rect">
            <a:avLst/>
          </a:prstGeom>
          <a:noFill/>
        </p:spPr>
        <p:txBody>
          <a:bodyPr wrap="square" rtlCol="0">
            <a:spAutoFit/>
          </a:bodyPr>
          <a:lstStyle/>
          <a:p>
            <a:r>
              <a:rPr lang="en-US" dirty="0" smtClean="0"/>
              <a:t>Michael </a:t>
            </a:r>
            <a:r>
              <a:rPr lang="en-US" dirty="0" err="1" smtClean="0"/>
              <a:t>Kelberman</a:t>
            </a:r>
            <a:r>
              <a:rPr lang="en-US" dirty="0"/>
              <a:t>		</a:t>
            </a:r>
            <a:r>
              <a:rPr lang="en-US" dirty="0" smtClean="0"/>
              <a:t>Josh </a:t>
            </a:r>
            <a:r>
              <a:rPr lang="en-US" dirty="0" err="1" smtClean="0"/>
              <a:t>D’Antonio</a:t>
            </a:r>
            <a:endParaRPr lang="en-US" dirty="0"/>
          </a:p>
        </p:txBody>
      </p:sp>
      <p:pic>
        <p:nvPicPr>
          <p:cNvPr id="4" name="Picture 3"/>
          <p:cNvPicPr>
            <a:picLocks noChangeAspect="1"/>
          </p:cNvPicPr>
          <p:nvPr/>
        </p:nvPicPr>
        <p:blipFill>
          <a:blip r:embed="rId14"/>
          <a:stretch>
            <a:fillRect/>
          </a:stretch>
        </p:blipFill>
        <p:spPr>
          <a:xfrm>
            <a:off x="4802787" y="2009462"/>
            <a:ext cx="1781175" cy="1447800"/>
          </a:xfrm>
          <a:prstGeom prst="rect">
            <a:avLst/>
          </a:prstGeom>
        </p:spPr>
      </p:pic>
      <p:sp>
        <p:nvSpPr>
          <p:cNvPr id="89" name="TextBox 88"/>
          <p:cNvSpPr txBox="1"/>
          <p:nvPr/>
        </p:nvSpPr>
        <p:spPr>
          <a:xfrm>
            <a:off x="5294189" y="3762778"/>
            <a:ext cx="1095978" cy="369332"/>
          </a:xfrm>
          <a:prstGeom prst="rect">
            <a:avLst/>
          </a:prstGeom>
          <a:noFill/>
        </p:spPr>
        <p:txBody>
          <a:bodyPr wrap="square" rtlCol="0">
            <a:spAutoFit/>
          </a:bodyPr>
          <a:lstStyle/>
          <a:p>
            <a:r>
              <a:rPr lang="en-US" dirty="0" smtClean="0"/>
              <a:t>Paul Katz</a:t>
            </a:r>
            <a:endParaRPr lang="en-US" dirty="0"/>
          </a:p>
        </p:txBody>
      </p:sp>
      <p:pic>
        <p:nvPicPr>
          <p:cNvPr id="11" name="Picture 10"/>
          <p:cNvPicPr>
            <a:picLocks noChangeAspect="1"/>
          </p:cNvPicPr>
          <p:nvPr/>
        </p:nvPicPr>
        <p:blipFill rotWithShape="1">
          <a:blip r:embed="rId15"/>
          <a:srcRect t="17682"/>
          <a:stretch/>
        </p:blipFill>
        <p:spPr>
          <a:xfrm>
            <a:off x="4780211" y="4379887"/>
            <a:ext cx="2143125" cy="1764195"/>
          </a:xfrm>
          <a:prstGeom prst="rect">
            <a:avLst/>
          </a:prstGeom>
        </p:spPr>
      </p:pic>
      <p:sp>
        <p:nvSpPr>
          <p:cNvPr id="10" name="Rectangle 9"/>
          <p:cNvSpPr/>
          <p:nvPr/>
        </p:nvSpPr>
        <p:spPr>
          <a:xfrm>
            <a:off x="9654363" y="1677937"/>
            <a:ext cx="2490668" cy="260698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16"/>
          <a:stretch>
            <a:fillRect/>
          </a:stretch>
        </p:blipFill>
        <p:spPr>
          <a:xfrm>
            <a:off x="2415028" y="4122624"/>
            <a:ext cx="2523963" cy="2645893"/>
          </a:xfrm>
          <a:prstGeom prst="rect">
            <a:avLst/>
          </a:prstGeom>
        </p:spPr>
      </p:pic>
      <p:sp>
        <p:nvSpPr>
          <p:cNvPr id="90" name="Rectangle 89"/>
          <p:cNvSpPr/>
          <p:nvPr/>
        </p:nvSpPr>
        <p:spPr>
          <a:xfrm>
            <a:off x="8133907" y="-1"/>
            <a:ext cx="4058093" cy="286411"/>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Results</a:t>
            </a:r>
            <a:endParaRPr lang="en-US" dirty="0"/>
          </a:p>
        </p:txBody>
      </p:sp>
      <p:sp>
        <p:nvSpPr>
          <p:cNvPr id="91" name="Rectangle 90"/>
          <p:cNvSpPr/>
          <p:nvPr/>
        </p:nvSpPr>
        <p:spPr>
          <a:xfrm>
            <a:off x="4066953" y="-2"/>
            <a:ext cx="4058093" cy="2864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Set-up</a:t>
            </a:r>
            <a:endParaRPr lang="en-US" dirty="0"/>
          </a:p>
        </p:txBody>
      </p:sp>
      <p:sp>
        <p:nvSpPr>
          <p:cNvPr id="92" name="Rectangle 91"/>
          <p:cNvSpPr/>
          <p:nvPr/>
        </p:nvSpPr>
        <p:spPr>
          <a:xfrm>
            <a:off x="0" y="0"/>
            <a:ext cx="4058093" cy="28641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Background</a:t>
            </a:r>
            <a:endParaRPr lang="en-US" dirty="0"/>
          </a:p>
        </p:txBody>
      </p:sp>
    </p:spTree>
    <p:extLst>
      <p:ext uri="{BB962C8B-B14F-4D97-AF65-F5344CB8AC3E}">
        <p14:creationId xmlns:p14="http://schemas.microsoft.com/office/powerpoint/2010/main" val="2200234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47935</TotalTime>
  <Words>3267</Words>
  <Application>Microsoft Office PowerPoint</Application>
  <PresentationFormat>Widescreen</PresentationFormat>
  <Paragraphs>1047</Paragraphs>
  <Slides>49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Wingdings</vt:lpstr>
      <vt:lpstr>Office Theme</vt:lpstr>
      <vt:lpstr>Will taking Strattera Make Me a Better Scientist?</vt:lpstr>
      <vt:lpstr>Drugs are good </vt:lpstr>
      <vt:lpstr>Drugs are good </vt:lpstr>
      <vt:lpstr>Drugs are good </vt:lpstr>
      <vt:lpstr>Drugs are good </vt:lpstr>
      <vt:lpstr>Drugs are bad </vt:lpstr>
      <vt:lpstr>Drugs are bad </vt:lpstr>
      <vt:lpstr>Drugs are bad </vt:lpstr>
      <vt:lpstr>What do we know?</vt:lpstr>
      <vt:lpstr>Your Brain</vt:lpstr>
      <vt:lpstr>The Locus coeruleus (LC): Brief background</vt:lpstr>
      <vt:lpstr>The Locus coeruleus (LC): Brief background</vt:lpstr>
      <vt:lpstr>What do we know?</vt:lpstr>
      <vt:lpstr>The Locus coeruleus in rats</vt:lpstr>
      <vt:lpstr>Sex differences in the rat LC</vt:lpstr>
      <vt:lpstr>Sex differences in the rat LC</vt:lpstr>
      <vt:lpstr>What do we know?</vt:lpstr>
      <vt:lpstr>Atomoxetine (ATM)</vt:lpstr>
      <vt:lpstr>What do we know?</vt:lpstr>
      <vt:lpstr>PowerPoint Presentation</vt:lpstr>
      <vt:lpstr>Yerkes-Dodson Law</vt:lpstr>
      <vt:lpstr>What do we know?</vt:lpstr>
      <vt:lpstr>PowerPoint Presentation</vt:lpstr>
      <vt:lpstr>PowerPoint Presentation</vt:lpstr>
      <vt:lpstr>PowerPoint Presentation</vt:lpstr>
      <vt:lpstr>PowerPoint Presentation</vt:lpstr>
      <vt:lpstr>PowerPoint Presentation</vt:lpstr>
      <vt:lpstr>Lavage</vt:lpstr>
      <vt:lpstr>Lavage Data</vt:lpstr>
      <vt:lpstr>What do we know?</vt:lpstr>
      <vt:lpstr>Timeline</vt:lpstr>
      <vt:lpstr>Timeline</vt:lpstr>
      <vt:lpstr>Males are Impulsive</vt:lpstr>
      <vt:lpstr>ATM Decreases Impulsivity</vt:lpstr>
      <vt:lpstr>ATM Decreases Task Engagement in Males</vt:lpstr>
      <vt:lpstr>ATM Increases Distractibility</vt:lpstr>
      <vt:lpstr>ATM Decreases Accuracy in Males</vt:lpstr>
      <vt:lpstr>What do we know?</vt:lpstr>
      <vt:lpstr>PowerPoint Presentation</vt:lpstr>
      <vt:lpstr>PowerPoint Presentation</vt:lpstr>
      <vt:lpstr>PowerPoint Presentation</vt:lpstr>
      <vt:lpstr>PowerPoint Presentation</vt:lpstr>
      <vt:lpstr>What do we know?</vt:lpstr>
      <vt:lpstr>PowerPoint Presentation</vt:lpstr>
      <vt:lpstr>PowerPoint Presentation</vt:lpstr>
      <vt:lpstr>PowerPoint Presentation</vt:lpstr>
      <vt:lpstr>What do we know?</vt:lpstr>
      <vt:lpstr>Summary and Future Directions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IHC Lavage CNO ATM MPH Praz PropA</dc:title>
  <dc:creator>Vazey Lab</dc:creator>
  <cp:lastModifiedBy>Vazey Lab</cp:lastModifiedBy>
  <cp:revision>107</cp:revision>
  <dcterms:created xsi:type="dcterms:W3CDTF">2019-11-04T21:54:19Z</dcterms:created>
  <dcterms:modified xsi:type="dcterms:W3CDTF">2022-11-13T18:46:28Z</dcterms:modified>
</cp:coreProperties>
</file>